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tl="1" saveSubsetFonts="1">
  <p:sldMasterIdLst>
    <p:sldMasterId id="2147483648" r:id="rId1"/>
  </p:sldMasterIdLst>
  <p:notesMasterIdLst>
    <p:notesMasterId r:id="rId22"/>
  </p:notesMasterIdLst>
  <p:handoutMasterIdLst>
    <p:handoutMasterId r:id="rId23"/>
  </p:handoutMasterIdLst>
  <p:sldIdLst>
    <p:sldId id="256" r:id="rId2"/>
    <p:sldId id="257" r:id="rId3"/>
    <p:sldId id="265" r:id="rId4"/>
    <p:sldId id="258" r:id="rId5"/>
    <p:sldId id="263" r:id="rId6"/>
    <p:sldId id="264" r:id="rId7"/>
    <p:sldId id="266" r:id="rId8"/>
    <p:sldId id="259" r:id="rId9"/>
    <p:sldId id="269" r:id="rId10"/>
    <p:sldId id="268" r:id="rId11"/>
    <p:sldId id="260" r:id="rId12"/>
    <p:sldId id="276" r:id="rId13"/>
    <p:sldId id="261" r:id="rId14"/>
    <p:sldId id="270" r:id="rId15"/>
    <p:sldId id="271" r:id="rId16"/>
    <p:sldId id="272" r:id="rId17"/>
    <p:sldId id="275" r:id="rId18"/>
    <p:sldId id="273" r:id="rId19"/>
    <p:sldId id="262" r:id="rId20"/>
    <p:sldId id="267" r:id="rId21"/>
  </p:sldIdLst>
  <p:sldSz cx="9144000" cy="6858000" type="screen4x3"/>
  <p:notesSz cx="6858000" cy="9144000"/>
  <p:defaultTextStyle>
    <a:defPPr>
      <a:defRPr lang="fa-I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424" autoAdjust="0"/>
    <p:restoredTop sz="96187" autoAdjust="0"/>
  </p:normalViewPr>
  <p:slideViewPr>
    <p:cSldViewPr>
      <p:cViewPr varScale="1">
        <p:scale>
          <a:sx n="109" d="100"/>
          <a:sy n="109" d="100"/>
        </p:scale>
        <p:origin x="288" y="78"/>
      </p:cViewPr>
      <p:guideLst>
        <p:guide orient="horz" pos="2160"/>
        <p:guide pos="2880"/>
      </p:guideLst>
    </p:cSldViewPr>
  </p:slideViewPr>
  <p:outlineViewPr>
    <p:cViewPr>
      <p:scale>
        <a:sx n="33" d="100"/>
        <a:sy n="33" d="100"/>
      </p:scale>
      <p:origin x="0" y="-228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7" d="100"/>
          <a:sy n="77" d="100"/>
        </p:scale>
        <p:origin x="3472"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fa-IR"/>
          </a:p>
        </p:txBody>
      </p:sp>
      <p:sp>
        <p:nvSpPr>
          <p:cNvPr id="3" name="Date Placeholder 2"/>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fld id="{6919C2F6-82E1-4CC2-9116-0A32191EC7F3}" type="datetimeFigureOut">
              <a:rPr lang="fa-IR" smtClean="0"/>
              <a:t>1430/01/05</a:t>
            </a:fld>
            <a:endParaRPr lang="fa-IR"/>
          </a:p>
        </p:txBody>
      </p:sp>
      <p:sp>
        <p:nvSpPr>
          <p:cNvPr id="4" name="Footer Placeholder 3"/>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fa-IR"/>
          </a:p>
        </p:txBody>
      </p:sp>
      <p:sp>
        <p:nvSpPr>
          <p:cNvPr id="5" name="Slide Number Placeholder 4"/>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BDAAA9FE-ABD5-4A37-A074-2FF80CA27F11}" type="slidenum">
              <a:rPr lang="fa-IR" smtClean="0"/>
              <a:t>‹#›</a:t>
            </a:fld>
            <a:endParaRPr lang="fa-IR"/>
          </a:p>
        </p:txBody>
      </p:sp>
    </p:spTree>
    <p:extLst>
      <p:ext uri="{BB962C8B-B14F-4D97-AF65-F5344CB8AC3E}">
        <p14:creationId xmlns:p14="http://schemas.microsoft.com/office/powerpoint/2010/main" val="5431456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fa-IR"/>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85BCFB98-5D6F-45B6-BDC1-DE0D3842A8CE}" type="datetimeFigureOut">
              <a:rPr lang="fa-IR" smtClean="0"/>
              <a:t>1430/01/05</a:t>
            </a:fld>
            <a:endParaRPr lang="fa-I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1" anchor="ctr"/>
          <a:lstStyle/>
          <a:p>
            <a:endParaRPr lang="fa-I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fa-IR"/>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8909067B-25AE-4F7F-A18D-2B385BF06C9C}" type="slidenum">
              <a:rPr lang="fa-IR" smtClean="0"/>
              <a:t>‹#›</a:t>
            </a:fld>
            <a:endParaRPr lang="fa-IR"/>
          </a:p>
        </p:txBody>
      </p:sp>
    </p:spTree>
    <p:extLst>
      <p:ext uri="{BB962C8B-B14F-4D97-AF65-F5344CB8AC3E}">
        <p14:creationId xmlns:p14="http://schemas.microsoft.com/office/powerpoint/2010/main" val="101680030"/>
      </p:ext>
    </p:extLst>
  </p:cSld>
  <p:clrMap bg1="lt1" tx1="dk1" bg2="lt2" tx2="dk2" accent1="accent1" accent2="accent2" accent3="accent3" accent4="accent4" accent5="accent5" accent6="accent6" hlink="hlink" folHlink="folHlink"/>
  <p:hf hdr="0" ftr="0" dt="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09067B-25AE-4F7F-A18D-2B385BF06C9C}" type="slidenum">
              <a:rPr lang="fa-IR" smtClean="0"/>
              <a:t>1</a:t>
            </a:fld>
            <a:endParaRPr lang="fa-IR"/>
          </a:p>
        </p:txBody>
      </p:sp>
    </p:spTree>
    <p:extLst>
      <p:ext uri="{BB962C8B-B14F-4D97-AF65-F5344CB8AC3E}">
        <p14:creationId xmlns:p14="http://schemas.microsoft.com/office/powerpoint/2010/main" val="698372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mn-lt"/>
                <a:ea typeface="+mn-ea"/>
                <a:cs typeface="+mn-cs"/>
              </a:rPr>
              <a:t>A) Since the time line is divided into T </a:t>
            </a:r>
            <a:r>
              <a:rPr lang="en-US" sz="1400" kern="1200" dirty="0" err="1" smtClean="0">
                <a:solidFill>
                  <a:schemeClr val="tx1"/>
                </a:solidFill>
                <a:effectLst/>
                <a:latin typeface="+mn-lt"/>
                <a:ea typeface="+mn-ea"/>
                <a:cs typeface="+mn-cs"/>
              </a:rPr>
              <a:t>timesteps</a:t>
            </a:r>
            <a:r>
              <a:rPr lang="en-US" sz="1400" kern="1200" dirty="0" smtClean="0">
                <a:solidFill>
                  <a:schemeClr val="tx1"/>
                </a:solidFill>
                <a:effectLst/>
                <a:latin typeface="+mn-lt"/>
                <a:ea typeface="+mn-ea"/>
                <a:cs typeface="+mn-cs"/>
              </a:rPr>
              <a:t> in the problem formulation. For each </a:t>
            </a:r>
            <a:r>
              <a:rPr lang="en-US" sz="1400" kern="1200" dirty="0" err="1" smtClean="0">
                <a:solidFill>
                  <a:schemeClr val="tx1"/>
                </a:solidFill>
                <a:effectLst/>
                <a:latin typeface="+mn-lt"/>
                <a:ea typeface="+mn-ea"/>
                <a:cs typeface="+mn-cs"/>
              </a:rPr>
              <a:t>timestep</a:t>
            </a:r>
            <a:r>
              <a:rPr lang="en-US" sz="1400" kern="1200" dirty="0" smtClean="0">
                <a:solidFill>
                  <a:schemeClr val="tx1"/>
                </a:solidFill>
                <a:effectLst/>
                <a:latin typeface="+mn-lt"/>
                <a:ea typeface="+mn-ea"/>
                <a:cs typeface="+mn-cs"/>
              </a:rPr>
              <a:t>, there are multiple arrival user requests. At the beginning, </a:t>
            </a:r>
            <a:r>
              <a:rPr lang="en-US" sz="1400" kern="1200" dirty="0" err="1" smtClean="0">
                <a:solidFill>
                  <a:schemeClr val="tx1"/>
                </a:solidFill>
                <a:effectLst/>
                <a:latin typeface="+mn-lt"/>
                <a:ea typeface="+mn-ea"/>
                <a:cs typeface="+mn-cs"/>
              </a:rPr>
              <a:t>SOVWin</a:t>
            </a:r>
            <a:r>
              <a:rPr lang="en-US" sz="1400" kern="1200" dirty="0" smtClean="0">
                <a:solidFill>
                  <a:schemeClr val="tx1"/>
                </a:solidFill>
                <a:effectLst/>
                <a:latin typeface="+mn-lt"/>
                <a:ea typeface="+mn-ea"/>
                <a:cs typeface="+mn-cs"/>
              </a:rPr>
              <a:t> puts all the requests of this </a:t>
            </a:r>
            <a:r>
              <a:rPr lang="en-US" sz="1400" kern="1200" dirty="0" err="1" smtClean="0">
                <a:solidFill>
                  <a:schemeClr val="tx1"/>
                </a:solidFill>
                <a:effectLst/>
                <a:latin typeface="+mn-lt"/>
                <a:ea typeface="+mn-ea"/>
                <a:cs typeface="+mn-cs"/>
              </a:rPr>
              <a:t>timestep</a:t>
            </a:r>
            <a:r>
              <a:rPr lang="en-US" sz="1400" kern="1200" dirty="0" smtClean="0">
                <a:solidFill>
                  <a:schemeClr val="tx1"/>
                </a:solidFill>
                <a:effectLst/>
                <a:latin typeface="+mn-lt"/>
                <a:ea typeface="+mn-ea"/>
                <a:cs typeface="+mn-cs"/>
              </a:rPr>
              <a:t> into a waiting list. Next, </a:t>
            </a:r>
            <a:r>
              <a:rPr lang="en-US" sz="1400" kern="1200" dirty="0" err="1" smtClean="0">
                <a:solidFill>
                  <a:schemeClr val="tx1"/>
                </a:solidFill>
                <a:effectLst/>
                <a:latin typeface="+mn-lt"/>
                <a:ea typeface="+mn-ea"/>
                <a:cs typeface="+mn-cs"/>
              </a:rPr>
              <a:t>SOVWin</a:t>
            </a:r>
            <a:r>
              <a:rPr lang="en-US" sz="1400" kern="1200" dirty="0" smtClean="0">
                <a:solidFill>
                  <a:schemeClr val="tx1"/>
                </a:solidFill>
                <a:effectLst/>
                <a:latin typeface="+mn-lt"/>
                <a:ea typeface="+mn-ea"/>
                <a:cs typeface="+mn-cs"/>
              </a:rPr>
              <a:t> sorts the requests in a decreasing order by their sum of required capacities and then picks the top-priority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rPr>
              <a:t>B) </a:t>
            </a:r>
            <a:r>
              <a:rPr lang="en-US" sz="1200" kern="1200" dirty="0" smtClean="0">
                <a:solidFill>
                  <a:schemeClr val="tx1"/>
                </a:solidFill>
                <a:effectLst/>
                <a:latin typeface="+mn-lt"/>
                <a:ea typeface="+mn-ea"/>
                <a:cs typeface="+mn-cs"/>
              </a:rPr>
              <a:t>The second key step of </a:t>
            </a:r>
            <a:r>
              <a:rPr lang="en-US" sz="1200" kern="1200" dirty="0" err="1" smtClean="0">
                <a:solidFill>
                  <a:schemeClr val="tx1"/>
                </a:solidFill>
                <a:effectLst/>
                <a:latin typeface="+mn-lt"/>
                <a:ea typeface="+mn-ea"/>
                <a:cs typeface="+mn-cs"/>
              </a:rPr>
              <a:t>SOVWin</a:t>
            </a:r>
            <a:r>
              <a:rPr lang="en-US" sz="1200" kern="1200" dirty="0" smtClean="0">
                <a:solidFill>
                  <a:schemeClr val="tx1"/>
                </a:solidFill>
                <a:effectLst/>
                <a:latin typeface="+mn-lt"/>
                <a:ea typeface="+mn-ea"/>
                <a:cs typeface="+mn-cs"/>
              </a:rPr>
              <a:t> is to compute the maximum value (</a:t>
            </a:r>
            <a:r>
              <a:rPr lang="en-US" sz="1200" b="0" kern="1200" dirty="0" smtClean="0">
                <a:solidFill>
                  <a:schemeClr val="tx1"/>
                </a:solidFill>
                <a:effectLst/>
                <a:latin typeface="+mn-lt"/>
                <a:ea typeface="+mn-ea"/>
                <a:cs typeface="+mn-cs"/>
              </a:rPr>
              <a:t>max</a:t>
            </a:r>
            <a:r>
              <a:rPr lang="en-US" sz="1200" kern="1200" dirty="0" smtClean="0">
                <a:solidFill>
                  <a:schemeClr val="tx1"/>
                </a:solidFill>
                <a:effectLst/>
                <a:latin typeface="+mn-lt"/>
                <a:ea typeface="+mn-ea"/>
                <a:cs typeface="+mn-cs"/>
              </a:rPr>
              <a:t>) for variable window-width for exploration. Before a legitimate service deployment can be derived in a window of a fixed width, its width needs to be known first. </a:t>
            </a:r>
            <a:endParaRPr lang="en-US" sz="1400"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C) </a:t>
            </a:r>
            <a:r>
              <a:rPr lang="en-US" sz="1200" kern="1200" dirty="0" smtClean="0">
                <a:solidFill>
                  <a:schemeClr val="tx1"/>
                </a:solidFill>
                <a:effectLst/>
                <a:latin typeface="+mn-lt"/>
                <a:ea typeface="+mn-ea"/>
                <a:cs typeface="+mn-cs"/>
              </a:rPr>
              <a:t>After the maximum value (</a:t>
            </a:r>
            <a:r>
              <a:rPr lang="en-US" sz="1200" b="0" kern="1200" dirty="0" smtClean="0">
                <a:solidFill>
                  <a:schemeClr val="tx1"/>
                </a:solidFill>
                <a:effectLst/>
                <a:latin typeface="+mn-lt"/>
                <a:ea typeface="+mn-ea"/>
                <a:cs typeface="+mn-cs"/>
              </a:rPr>
              <a:t>max</a:t>
            </a:r>
            <a:r>
              <a:rPr lang="en-US" sz="1200" kern="1200" dirty="0" smtClean="0">
                <a:solidFill>
                  <a:schemeClr val="tx1"/>
                </a:solidFill>
                <a:effectLst/>
                <a:latin typeface="+mn-lt"/>
                <a:ea typeface="+mn-ea"/>
                <a:cs typeface="+mn-cs"/>
              </a:rPr>
              <a:t>) for variable window-width is computed for a request, </a:t>
            </a:r>
            <a:r>
              <a:rPr lang="en-US" sz="1200" kern="1200" dirty="0" err="1" smtClean="0">
                <a:solidFill>
                  <a:schemeClr val="tx1"/>
                </a:solidFill>
                <a:effectLst/>
                <a:latin typeface="+mn-lt"/>
                <a:ea typeface="+mn-ea"/>
                <a:cs typeface="+mn-cs"/>
              </a:rPr>
              <a:t>SOVWin</a:t>
            </a:r>
            <a:r>
              <a:rPr lang="en-US" sz="1200" kern="1200" dirty="0" smtClean="0">
                <a:solidFill>
                  <a:schemeClr val="tx1"/>
                </a:solidFill>
                <a:effectLst/>
                <a:latin typeface="+mn-lt"/>
                <a:ea typeface="+mn-ea"/>
                <a:cs typeface="+mn-cs"/>
              </a:rPr>
              <a:t> explores all legitimate deployments within a window. After all solutions are obtained, we calculate the number of latency hops for each solution, and select the minimum one to allocate correspond VMs onto HM(s) </a:t>
            </a:r>
            <a:r>
              <a:rPr lang="en-US" sz="14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If no solution can be found from the above windowing process, a </a:t>
            </a:r>
            <a:r>
              <a:rPr lang="en-US" sz="1200" b="0" i="1" kern="1200" dirty="0" smtClean="0">
                <a:solidFill>
                  <a:schemeClr val="tx1"/>
                </a:solidFill>
                <a:effectLst/>
                <a:latin typeface="+mn-lt"/>
                <a:ea typeface="+mn-ea"/>
                <a:cs typeface="+mn-cs"/>
              </a:rPr>
              <a:t>request violation </a:t>
            </a:r>
            <a:r>
              <a:rPr lang="en-US" sz="1200" kern="1200" dirty="0" smtClean="0">
                <a:solidFill>
                  <a:schemeClr val="tx1"/>
                </a:solidFill>
                <a:effectLst/>
                <a:latin typeface="+mn-lt"/>
                <a:ea typeface="+mn-ea"/>
                <a:cs typeface="+mn-cs"/>
              </a:rPr>
              <a:t>occurs. </a:t>
            </a:r>
            <a:endParaRPr lang="en-US" sz="1400"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pPr algn="l" rtl="0"/>
            <a:r>
              <a:rPr lang="en-US" sz="1400" dirty="0" smtClean="0"/>
              <a:t>Measured parameters: User Acceptance Rate (UAR) and SLA violation rate</a:t>
            </a:r>
          </a:p>
          <a:p>
            <a:pPr algn="l" rtl="0"/>
            <a:r>
              <a:rPr lang="en-US" sz="1200" b="0" i="0" u="none" strike="noStrike" kern="1200" baseline="0" dirty="0" err="1" smtClean="0">
                <a:solidFill>
                  <a:schemeClr val="tx1"/>
                </a:solidFill>
                <a:latin typeface="+mn-lt"/>
                <a:ea typeface="+mn-ea"/>
                <a:cs typeface="+mn-cs"/>
              </a:rPr>
              <a:t>SOVWin</a:t>
            </a:r>
            <a:r>
              <a:rPr lang="en-US" sz="1200" b="0" i="0" u="none" strike="noStrike" kern="1200" baseline="0" dirty="0" smtClean="0">
                <a:solidFill>
                  <a:schemeClr val="tx1"/>
                </a:solidFill>
                <a:latin typeface="+mn-lt"/>
                <a:ea typeface="+mn-ea"/>
                <a:cs typeface="+mn-cs"/>
              </a:rPr>
              <a:t> aims at minimizing the number of hops of inter-VM communications by assigning VMs with a window mechanism.</a:t>
            </a:r>
            <a:endParaRPr lang="en-US" sz="1400" dirty="0" smtClean="0"/>
          </a:p>
          <a:p>
            <a:endParaRPr lang="en-US" dirty="0"/>
          </a:p>
        </p:txBody>
      </p:sp>
      <p:sp>
        <p:nvSpPr>
          <p:cNvPr id="4" name="Slide Number Placeholder 3"/>
          <p:cNvSpPr>
            <a:spLocks noGrp="1"/>
          </p:cNvSpPr>
          <p:nvPr>
            <p:ph type="sldNum" sz="quarter" idx="10"/>
          </p:nvPr>
        </p:nvSpPr>
        <p:spPr/>
        <p:txBody>
          <a:bodyPr/>
          <a:lstStyle/>
          <a:p>
            <a:fld id="{8909067B-25AE-4F7F-A18D-2B385BF06C9C}" type="slidenum">
              <a:rPr lang="fa-IR" smtClean="0"/>
              <a:t>10</a:t>
            </a:fld>
            <a:endParaRPr lang="fa-IR"/>
          </a:p>
        </p:txBody>
      </p:sp>
    </p:spTree>
    <p:extLst>
      <p:ext uri="{BB962C8B-B14F-4D97-AF65-F5344CB8AC3E}">
        <p14:creationId xmlns:p14="http://schemas.microsoft.com/office/powerpoint/2010/main" val="3205292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9067B-25AE-4F7F-A18D-2B385BF06C9C}" type="slidenum">
              <a:rPr lang="fa-IR" smtClean="0"/>
              <a:t>20</a:t>
            </a:fld>
            <a:endParaRPr lang="fa-IR"/>
          </a:p>
        </p:txBody>
      </p:sp>
    </p:spTree>
    <p:extLst>
      <p:ext uri="{BB962C8B-B14F-4D97-AF65-F5344CB8AC3E}">
        <p14:creationId xmlns:p14="http://schemas.microsoft.com/office/powerpoint/2010/main" val="1064698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a:p>
        </p:txBody>
      </p:sp>
      <p:sp>
        <p:nvSpPr>
          <p:cNvPr id="4" name="Slide Number Placeholder 3"/>
          <p:cNvSpPr>
            <a:spLocks noGrp="1"/>
          </p:cNvSpPr>
          <p:nvPr>
            <p:ph type="sldNum" sz="quarter" idx="10"/>
          </p:nvPr>
        </p:nvSpPr>
        <p:spPr/>
        <p:txBody>
          <a:bodyPr/>
          <a:lstStyle/>
          <a:p>
            <a:fld id="{8909067B-25AE-4F7F-A18D-2B385BF06C9C}" type="slidenum">
              <a:rPr lang="fa-IR" smtClean="0"/>
              <a:t>2</a:t>
            </a:fld>
            <a:endParaRPr lang="fa-IR"/>
          </a:p>
        </p:txBody>
      </p:sp>
    </p:spTree>
    <p:extLst>
      <p:ext uri="{BB962C8B-B14F-4D97-AF65-F5344CB8AC3E}">
        <p14:creationId xmlns:p14="http://schemas.microsoft.com/office/powerpoint/2010/main" val="1595286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1- دیتاسنتر</a:t>
            </a:r>
            <a:r>
              <a:rPr lang="fa-IR" baseline="0" dirty="0"/>
              <a:t> امروزی متشکل از چندین هزار ماشین های مجازی برای سرویس دهی می باشد. طراحی معماری یک دیتاسنتر مبتنی بر پوشش بدترین شرایط است. </a:t>
            </a:r>
            <a:r>
              <a:rPr lang="en-US" baseline="0" dirty="0"/>
              <a:t>Worst case.</a:t>
            </a:r>
            <a:r>
              <a:rPr lang="fa-IR" baseline="0" dirty="0"/>
              <a:t> و </a:t>
            </a:r>
            <a:r>
              <a:rPr lang="en-US" baseline="0" dirty="0"/>
              <a:t>Fault Tolerance</a:t>
            </a:r>
            <a:r>
              <a:rPr lang="fa-IR" baseline="0" dirty="0"/>
              <a:t>  این عامل باعث می شود که اکثر اوقات دیتاسنتر ها </a:t>
            </a:r>
            <a:r>
              <a:rPr lang="en-US" baseline="0" dirty="0"/>
              <a:t>under utilized</a:t>
            </a:r>
            <a:r>
              <a:rPr lang="fa-IR" baseline="0" dirty="0"/>
              <a:t> باشند. در واقع با داشتن ویژگی </a:t>
            </a:r>
            <a:r>
              <a:rPr lang="en-US" baseline="0" dirty="0"/>
              <a:t>Over-provisioning</a:t>
            </a:r>
            <a:r>
              <a:rPr lang="fa-IR" baseline="0" dirty="0"/>
              <a:t>، مشکلات مربوط به </a:t>
            </a:r>
            <a:r>
              <a:rPr lang="en-US" baseline="0" dirty="0"/>
              <a:t>under-utilization</a:t>
            </a:r>
            <a:r>
              <a:rPr lang="fa-IR" baseline="0" dirty="0"/>
              <a:t> داشته باشیم.</a:t>
            </a:r>
          </a:p>
          <a:p>
            <a:endParaRPr lang="fa-IR" baseline="0" dirty="0"/>
          </a:p>
          <a:p>
            <a:r>
              <a:rPr lang="fa-IR" baseline="0" dirty="0"/>
              <a:t>2- توپولوژی داخلی دیتاسنتر، سوییچ و روتر های مخصوص، </a:t>
            </a:r>
          </a:p>
          <a:p>
            <a:endParaRPr lang="fa-IR" baseline="0" dirty="0"/>
          </a:p>
          <a:p>
            <a:r>
              <a:rPr lang="fa-IR" baseline="0" dirty="0"/>
              <a:t>3- ترافیک شرق-غرب و شمال-جنوب، الگوی درختی ارتباطات بین ماشی های مجازی</a:t>
            </a:r>
          </a:p>
          <a:p>
            <a:endParaRPr lang="fa-IR" baseline="0" dirty="0"/>
          </a:p>
          <a:p>
            <a:r>
              <a:rPr lang="fa-IR" baseline="0" dirty="0"/>
              <a:t>4- </a:t>
            </a:r>
            <a:r>
              <a:rPr lang="fa-IR" sz="1200" b="0" i="0" u="none" strike="noStrike" kern="1200" baseline="0" dirty="0">
                <a:solidFill>
                  <a:schemeClr val="tx1"/>
                </a:solidFill>
                <a:latin typeface="+mn-lt"/>
                <a:ea typeface="+mn-ea"/>
                <a:cs typeface="+mn-cs"/>
              </a:rPr>
              <a:t>گزارش </a:t>
            </a:r>
            <a:r>
              <a:rPr lang="en-US" sz="1200" b="0" i="0" u="none" strike="noStrike" kern="1200" baseline="0" dirty="0">
                <a:solidFill>
                  <a:schemeClr val="tx1"/>
                </a:solidFill>
                <a:latin typeface="+mn-lt"/>
                <a:ea typeface="+mn-ea"/>
                <a:cs typeface="+mn-cs"/>
              </a:rPr>
              <a:t>EPA</a:t>
            </a:r>
            <a:r>
              <a:rPr lang="fa-IR" sz="1200" b="0" i="0" u="none" strike="noStrike" kern="1200" baseline="0" dirty="0">
                <a:solidFill>
                  <a:schemeClr val="tx1"/>
                </a:solidFill>
                <a:latin typeface="+mn-lt"/>
                <a:ea typeface="+mn-ea"/>
                <a:cs typeface="+mn-cs"/>
              </a:rPr>
              <a:t> حاکی از آن دارد که تا آخر سال 2020 میزان برق مصرفی در دیتاسنتر های دنیا نزدیک به 8% از کل برق مصرفی در دنیا را به خود اختصاص می دهد.</a:t>
            </a:r>
          </a:p>
          <a:p>
            <a:endParaRPr lang="fa-IR" sz="1200" b="0" i="0" u="none" strike="noStrike" kern="1200" baseline="0" dirty="0">
              <a:solidFill>
                <a:schemeClr val="tx1"/>
              </a:solidFill>
              <a:latin typeface="+mn-lt"/>
              <a:ea typeface="+mn-ea"/>
              <a:cs typeface="+mn-cs"/>
            </a:endParaRPr>
          </a:p>
          <a:p>
            <a:r>
              <a:rPr lang="fa-IR" sz="1200" b="0" i="0" u="none" strike="noStrike" kern="1200" baseline="0" dirty="0">
                <a:solidFill>
                  <a:schemeClr val="tx1"/>
                </a:solidFill>
                <a:latin typeface="+mn-lt"/>
                <a:ea typeface="+mn-ea"/>
                <a:cs typeface="+mn-cs"/>
              </a:rPr>
              <a:t>5- </a:t>
            </a:r>
            <a:r>
              <a:rPr lang="en-US" sz="1200" b="0" i="0" u="none" strike="noStrike" kern="1200" baseline="0" dirty="0" err="1">
                <a:solidFill>
                  <a:schemeClr val="tx1"/>
                </a:solidFill>
                <a:latin typeface="+mn-lt"/>
                <a:ea typeface="+mn-ea"/>
                <a:cs typeface="+mn-cs"/>
              </a:rPr>
              <a:t>sla</a:t>
            </a:r>
            <a:r>
              <a:rPr lang="fa-IR" sz="1200" b="0" i="0" u="none" strike="noStrike" kern="1200" baseline="0" dirty="0">
                <a:solidFill>
                  <a:schemeClr val="tx1"/>
                </a:solidFill>
                <a:latin typeface="+mn-lt"/>
                <a:ea typeface="+mn-ea"/>
                <a:cs typeface="+mn-cs"/>
              </a:rPr>
              <a:t> چیست ؟</a:t>
            </a:r>
          </a:p>
          <a:p>
            <a:endParaRPr lang="fa-IR" sz="1200" b="0" i="0" u="none" strike="noStrike" kern="1200" baseline="0" dirty="0">
              <a:solidFill>
                <a:schemeClr val="tx1"/>
              </a:solidFill>
              <a:latin typeface="+mn-lt"/>
              <a:ea typeface="+mn-ea"/>
              <a:cs typeface="+mn-cs"/>
            </a:endParaRPr>
          </a:p>
          <a:p>
            <a:r>
              <a:rPr lang="fa-IR" sz="1200" b="0" i="0" u="none" strike="noStrike" kern="1200" baseline="0" dirty="0">
                <a:solidFill>
                  <a:schemeClr val="tx1"/>
                </a:solidFill>
                <a:latin typeface="+mn-lt"/>
                <a:ea typeface="+mn-ea"/>
                <a:cs typeface="+mn-cs"/>
              </a:rPr>
              <a:t>6- زنجیره سرویس در دیتاسنتر</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909067B-25AE-4F7F-A18D-2B385BF06C9C}" type="slidenum">
              <a:rPr lang="fa-IR" smtClean="0"/>
              <a:t>3</a:t>
            </a:fld>
            <a:endParaRPr lang="fa-IR"/>
          </a:p>
        </p:txBody>
      </p:sp>
    </p:spTree>
    <p:extLst>
      <p:ext uri="{BB962C8B-B14F-4D97-AF65-F5344CB8AC3E}">
        <p14:creationId xmlns:p14="http://schemas.microsoft.com/office/powerpoint/2010/main" val="2773801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09067B-25AE-4F7F-A18D-2B385BF06C9C}" type="slidenum">
              <a:rPr lang="fa-IR" smtClean="0"/>
              <a:t>4</a:t>
            </a:fld>
            <a:endParaRPr lang="fa-IR"/>
          </a:p>
        </p:txBody>
      </p:sp>
    </p:spTree>
    <p:extLst>
      <p:ext uri="{BB962C8B-B14F-4D97-AF65-F5344CB8AC3E}">
        <p14:creationId xmlns:p14="http://schemas.microsoft.com/office/powerpoint/2010/main" val="3134414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a:t>
            </a:r>
          </a:p>
        </p:txBody>
      </p:sp>
      <p:sp>
        <p:nvSpPr>
          <p:cNvPr id="4" name="Slide Number Placeholder 3"/>
          <p:cNvSpPr>
            <a:spLocks noGrp="1"/>
          </p:cNvSpPr>
          <p:nvPr>
            <p:ph type="sldNum" sz="quarter" idx="5"/>
          </p:nvPr>
        </p:nvSpPr>
        <p:spPr/>
        <p:txBody>
          <a:bodyPr/>
          <a:lstStyle/>
          <a:p>
            <a:fld id="{8909067B-25AE-4F7F-A18D-2B385BF06C9C}" type="slidenum">
              <a:rPr lang="fa-IR" smtClean="0"/>
              <a:t>5</a:t>
            </a:fld>
            <a:endParaRPr lang="fa-IR"/>
          </a:p>
        </p:txBody>
      </p:sp>
    </p:spTree>
    <p:extLst>
      <p:ext uri="{BB962C8B-B14F-4D97-AF65-F5344CB8AC3E}">
        <p14:creationId xmlns:p14="http://schemas.microsoft.com/office/powerpoint/2010/main" val="1522750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09067B-25AE-4F7F-A18D-2B385BF06C9C}" type="slidenum">
              <a:rPr lang="fa-IR" smtClean="0"/>
              <a:t>6</a:t>
            </a:fld>
            <a:endParaRPr lang="fa-IR"/>
          </a:p>
        </p:txBody>
      </p:sp>
    </p:spTree>
    <p:extLst>
      <p:ext uri="{BB962C8B-B14F-4D97-AF65-F5344CB8AC3E}">
        <p14:creationId xmlns:p14="http://schemas.microsoft.com/office/powerpoint/2010/main" val="345562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8909067B-25AE-4F7F-A18D-2B385BF06C9C}" type="slidenum">
              <a:rPr lang="fa-IR" smtClean="0"/>
              <a:t>7</a:t>
            </a:fld>
            <a:endParaRPr lang="fa-IR"/>
          </a:p>
        </p:txBody>
      </p:sp>
    </p:spTree>
    <p:extLst>
      <p:ext uri="{BB962C8B-B14F-4D97-AF65-F5344CB8AC3E}">
        <p14:creationId xmlns:p14="http://schemas.microsoft.com/office/powerpoint/2010/main" val="1279856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u="none" strike="noStrike" kern="1200" baseline="0" dirty="0" smtClean="0">
                <a:solidFill>
                  <a:schemeClr val="tx1"/>
                </a:solidFill>
                <a:latin typeface="+mn-lt"/>
                <a:ea typeface="+mn-ea"/>
                <a:cs typeface="+mn-cs"/>
              </a:rPr>
              <a:t>containers provide good isolations with namespace technologies eliminating conflicts with other containers. Second, containers put everything in one package (code, runtime, system tools, system libraries) and do not need any external dependencies to run processes. For example, in </a:t>
            </a:r>
            <a:r>
              <a:rPr lang="en-US" sz="1200" b="0" i="0" u="none" strike="noStrike" kern="1200" baseline="0" dirty="0" err="1" smtClean="0">
                <a:solidFill>
                  <a:schemeClr val="tx1"/>
                </a:solidFill>
                <a:latin typeface="+mn-lt"/>
                <a:ea typeface="+mn-ea"/>
                <a:cs typeface="+mn-cs"/>
              </a:rPr>
              <a:t>Hadoop</a:t>
            </a:r>
            <a:r>
              <a:rPr lang="en-US" sz="1200" b="0" i="0" u="none" strike="noStrike" kern="1200" baseline="0" dirty="0" smtClean="0">
                <a:solidFill>
                  <a:schemeClr val="tx1"/>
                </a:solidFill>
                <a:latin typeface="+mn-lt"/>
                <a:ea typeface="+mn-ea"/>
                <a:cs typeface="+mn-cs"/>
              </a:rPr>
              <a:t>, each mapper or reducer should be implemented as one container, and the layers in a web service (e.g., load balancer, web search, backend database) are deployed as container groups. These container groups are deployed in cloud or data centers, and managed by orchestrators such as </a:t>
            </a:r>
            <a:r>
              <a:rPr lang="en-US" sz="1200" b="0" i="0" u="none" strike="noStrike" kern="1200" baseline="0" dirty="0" err="1" smtClean="0">
                <a:solidFill>
                  <a:schemeClr val="tx1"/>
                </a:solidFill>
                <a:latin typeface="+mn-lt"/>
                <a:ea typeface="+mn-ea"/>
                <a:cs typeface="+mn-cs"/>
              </a:rPr>
              <a:t>Kubernetes</a:t>
            </a:r>
            <a:r>
              <a:rPr lang="en-US" sz="1200" b="0" i="0" u="none" strike="noStrike" kern="1200" baseline="0" dirty="0" smtClean="0">
                <a:solidFill>
                  <a:schemeClr val="tx1"/>
                </a:solidFill>
                <a:latin typeface="+mn-lt"/>
                <a:ea typeface="+mn-ea"/>
                <a:cs typeface="+mn-cs"/>
              </a:rPr>
              <a:t>. </a:t>
            </a:r>
          </a:p>
          <a:p>
            <a:pPr algn="l" rtl="0"/>
            <a:r>
              <a:rPr lang="en-US" sz="1200" b="0" i="0" u="none" strike="noStrike" kern="1200" baseline="0" dirty="0" smtClean="0">
                <a:solidFill>
                  <a:schemeClr val="tx1"/>
                </a:solidFill>
                <a:latin typeface="+mn-lt"/>
                <a:ea typeface="+mn-ea"/>
                <a:cs typeface="+mn-cs"/>
              </a:rPr>
              <a:t>As we are dealing with density of functions, grouping is needed. </a:t>
            </a:r>
            <a:endParaRPr lang="en-US" dirty="0"/>
          </a:p>
        </p:txBody>
      </p:sp>
      <p:sp>
        <p:nvSpPr>
          <p:cNvPr id="4" name="Slide Number Placeholder 3"/>
          <p:cNvSpPr>
            <a:spLocks noGrp="1"/>
          </p:cNvSpPr>
          <p:nvPr>
            <p:ph type="sldNum" sz="quarter" idx="10"/>
          </p:nvPr>
        </p:nvSpPr>
        <p:spPr/>
        <p:txBody>
          <a:bodyPr/>
          <a:lstStyle/>
          <a:p>
            <a:fld id="{8909067B-25AE-4F7F-A18D-2B385BF06C9C}" type="slidenum">
              <a:rPr lang="fa-IR" smtClean="0"/>
              <a:t>8</a:t>
            </a:fld>
            <a:endParaRPr lang="fa-IR"/>
          </a:p>
        </p:txBody>
      </p:sp>
    </p:spTree>
    <p:extLst>
      <p:ext uri="{BB962C8B-B14F-4D97-AF65-F5344CB8AC3E}">
        <p14:creationId xmlns:p14="http://schemas.microsoft.com/office/powerpoint/2010/main" val="3304119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Measured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Network load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t>A) </a:t>
            </a:r>
            <a:r>
              <a:rPr lang="en-US" sz="1200" kern="1200" dirty="0" smtClean="0">
                <a:solidFill>
                  <a:schemeClr val="tx1"/>
                </a:solidFill>
                <a:effectLst/>
                <a:latin typeface="+mn-lt"/>
                <a:ea typeface="+mn-ea"/>
                <a:cs typeface="+mn-cs"/>
              </a:rPr>
              <a:t>RCA assigns the VM groups to server racks based on the network load. Note that RCA assigns not each VM to a physical server but each VM group to a server rack in order to reduce computational complexity. This procedure is done whenever a new resource requirement is submitted. We focus on assignment for new VMs and do not consider migration of VMs in this paper. </a:t>
            </a:r>
            <a:endParaRPr lang="en-US" sz="1400" dirty="0" smtClean="0"/>
          </a:p>
          <a:p>
            <a:endParaRPr lang="en-US" dirty="0"/>
          </a:p>
        </p:txBody>
      </p:sp>
      <p:sp>
        <p:nvSpPr>
          <p:cNvPr id="4" name="Slide Number Placeholder 3"/>
          <p:cNvSpPr>
            <a:spLocks noGrp="1"/>
          </p:cNvSpPr>
          <p:nvPr>
            <p:ph type="sldNum" sz="quarter" idx="10"/>
          </p:nvPr>
        </p:nvSpPr>
        <p:spPr/>
        <p:txBody>
          <a:bodyPr/>
          <a:lstStyle/>
          <a:p>
            <a:fld id="{8909067B-25AE-4F7F-A18D-2B385BF06C9C}" type="slidenum">
              <a:rPr lang="fa-IR" smtClean="0"/>
              <a:t>9</a:t>
            </a:fld>
            <a:endParaRPr lang="fa-IR"/>
          </a:p>
        </p:txBody>
      </p:sp>
    </p:spTree>
    <p:extLst>
      <p:ext uri="{BB962C8B-B14F-4D97-AF65-F5344CB8AC3E}">
        <p14:creationId xmlns:p14="http://schemas.microsoft.com/office/powerpoint/2010/main" val="4288874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fa-I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a-IR"/>
          </a:p>
        </p:txBody>
      </p:sp>
      <p:sp>
        <p:nvSpPr>
          <p:cNvPr id="4" name="Date Placeholder 3"/>
          <p:cNvSpPr>
            <a:spLocks noGrp="1"/>
          </p:cNvSpPr>
          <p:nvPr>
            <p:ph type="dt" sz="half" idx="10"/>
          </p:nvPr>
        </p:nvSpPr>
        <p:spPr/>
        <p:txBody>
          <a:bodyPr/>
          <a:lstStyle/>
          <a:p>
            <a:r>
              <a:rPr lang="en-US" dirty="0"/>
              <a:t>ماه 1398</a:t>
            </a:r>
            <a:endParaRPr lang="fa-IR" dirty="0"/>
          </a:p>
        </p:txBody>
      </p:sp>
      <p:sp>
        <p:nvSpPr>
          <p:cNvPr id="5" name="Footer Placeholder 4"/>
          <p:cNvSpPr>
            <a:spLocks noGrp="1"/>
          </p:cNvSpPr>
          <p:nvPr>
            <p:ph type="ftr" sz="quarter" idx="11"/>
          </p:nvPr>
        </p:nvSpPr>
        <p:spPr/>
        <p:txBody>
          <a:bodyPr/>
          <a:lstStyle/>
          <a:p>
            <a:r>
              <a:rPr lang="fa-IR"/>
              <a:t>بنیامین اسلامی</a:t>
            </a:r>
          </a:p>
        </p:txBody>
      </p:sp>
      <p:sp>
        <p:nvSpPr>
          <p:cNvPr id="6" name="Slide Number Placeholder 5"/>
          <p:cNvSpPr>
            <a:spLocks noGrp="1"/>
          </p:cNvSpPr>
          <p:nvPr>
            <p:ph type="sldNum" sz="quarter" idx="12"/>
          </p:nvPr>
        </p:nvSpPr>
        <p:spPr/>
        <p:txBody>
          <a:bodyPr/>
          <a:lstStyle/>
          <a:p>
            <a:fld id="{CCB51AD5-666D-457A-B8C9-23ED526BB833}" type="slidenum">
              <a:rPr lang="fa-IR" smtClean="0"/>
              <a:t>‹#›</a:t>
            </a:fld>
            <a:endParaRPr lang="fa-IR"/>
          </a:p>
        </p:txBody>
      </p:sp>
    </p:spTree>
    <p:extLst>
      <p:ext uri="{BB962C8B-B14F-4D97-AF65-F5344CB8AC3E}">
        <p14:creationId xmlns:p14="http://schemas.microsoft.com/office/powerpoint/2010/main" val="390452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r>
              <a:rPr lang="en-US" dirty="0"/>
              <a:t>ماه 1398</a:t>
            </a:r>
            <a:endParaRPr lang="fa-IR" dirty="0"/>
          </a:p>
        </p:txBody>
      </p:sp>
      <p:sp>
        <p:nvSpPr>
          <p:cNvPr id="5" name="Footer Placeholder 4"/>
          <p:cNvSpPr>
            <a:spLocks noGrp="1"/>
          </p:cNvSpPr>
          <p:nvPr>
            <p:ph type="ftr" sz="quarter" idx="11"/>
          </p:nvPr>
        </p:nvSpPr>
        <p:spPr/>
        <p:txBody>
          <a:bodyPr/>
          <a:lstStyle/>
          <a:p>
            <a:r>
              <a:rPr lang="fa-IR"/>
              <a:t>بنیامین اسلامی</a:t>
            </a:r>
          </a:p>
        </p:txBody>
      </p:sp>
      <p:sp>
        <p:nvSpPr>
          <p:cNvPr id="6" name="Slide Number Placeholder 5"/>
          <p:cNvSpPr>
            <a:spLocks noGrp="1"/>
          </p:cNvSpPr>
          <p:nvPr>
            <p:ph type="sldNum" sz="quarter" idx="12"/>
          </p:nvPr>
        </p:nvSpPr>
        <p:spPr/>
        <p:txBody>
          <a:bodyPr/>
          <a:lstStyle/>
          <a:p>
            <a:fld id="{CCB51AD5-666D-457A-B8C9-23ED526BB833}" type="slidenum">
              <a:rPr lang="fa-IR" smtClean="0"/>
              <a:t>‹#›</a:t>
            </a:fld>
            <a:endParaRPr lang="fa-IR"/>
          </a:p>
        </p:txBody>
      </p:sp>
    </p:spTree>
    <p:extLst>
      <p:ext uri="{BB962C8B-B14F-4D97-AF65-F5344CB8AC3E}">
        <p14:creationId xmlns:p14="http://schemas.microsoft.com/office/powerpoint/2010/main" val="3037109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fa-I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r>
              <a:rPr lang="en-US" dirty="0"/>
              <a:t>ماه 1398</a:t>
            </a:r>
            <a:endParaRPr lang="fa-IR" dirty="0"/>
          </a:p>
        </p:txBody>
      </p:sp>
      <p:sp>
        <p:nvSpPr>
          <p:cNvPr id="5" name="Footer Placeholder 4"/>
          <p:cNvSpPr>
            <a:spLocks noGrp="1"/>
          </p:cNvSpPr>
          <p:nvPr>
            <p:ph type="ftr" sz="quarter" idx="11"/>
          </p:nvPr>
        </p:nvSpPr>
        <p:spPr/>
        <p:txBody>
          <a:bodyPr/>
          <a:lstStyle/>
          <a:p>
            <a:r>
              <a:rPr lang="fa-IR"/>
              <a:t>بنیامین اسلامی</a:t>
            </a:r>
          </a:p>
        </p:txBody>
      </p:sp>
      <p:sp>
        <p:nvSpPr>
          <p:cNvPr id="6" name="Slide Number Placeholder 5"/>
          <p:cNvSpPr>
            <a:spLocks noGrp="1"/>
          </p:cNvSpPr>
          <p:nvPr>
            <p:ph type="sldNum" sz="quarter" idx="12"/>
          </p:nvPr>
        </p:nvSpPr>
        <p:spPr/>
        <p:txBody>
          <a:bodyPr/>
          <a:lstStyle/>
          <a:p>
            <a:fld id="{CCB51AD5-666D-457A-B8C9-23ED526BB833}" type="slidenum">
              <a:rPr lang="fa-IR" smtClean="0"/>
              <a:t>‹#›</a:t>
            </a:fld>
            <a:endParaRPr lang="fa-IR"/>
          </a:p>
        </p:txBody>
      </p:sp>
    </p:spTree>
    <p:extLst>
      <p:ext uri="{BB962C8B-B14F-4D97-AF65-F5344CB8AC3E}">
        <p14:creationId xmlns:p14="http://schemas.microsoft.com/office/powerpoint/2010/main" val="1226494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r>
              <a:rPr lang="en-US" dirty="0"/>
              <a:t>ماه 1398</a:t>
            </a:r>
            <a:endParaRPr lang="fa-IR" dirty="0"/>
          </a:p>
        </p:txBody>
      </p:sp>
      <p:sp>
        <p:nvSpPr>
          <p:cNvPr id="5" name="Footer Placeholder 4"/>
          <p:cNvSpPr>
            <a:spLocks noGrp="1"/>
          </p:cNvSpPr>
          <p:nvPr>
            <p:ph type="ftr" sz="quarter" idx="11"/>
          </p:nvPr>
        </p:nvSpPr>
        <p:spPr/>
        <p:txBody>
          <a:bodyPr/>
          <a:lstStyle/>
          <a:p>
            <a:r>
              <a:rPr lang="fa-IR"/>
              <a:t>بنیامین اسلامی</a:t>
            </a:r>
          </a:p>
        </p:txBody>
      </p:sp>
      <p:sp>
        <p:nvSpPr>
          <p:cNvPr id="6" name="Slide Number Placeholder 5"/>
          <p:cNvSpPr>
            <a:spLocks noGrp="1"/>
          </p:cNvSpPr>
          <p:nvPr>
            <p:ph type="sldNum" sz="quarter" idx="12"/>
          </p:nvPr>
        </p:nvSpPr>
        <p:spPr/>
        <p:txBody>
          <a:bodyPr/>
          <a:lstStyle/>
          <a:p>
            <a:fld id="{CCB51AD5-666D-457A-B8C9-23ED526BB833}" type="slidenum">
              <a:rPr lang="fa-IR" smtClean="0"/>
              <a:t>‹#›</a:t>
            </a:fld>
            <a:endParaRPr lang="fa-IR"/>
          </a:p>
        </p:txBody>
      </p:sp>
    </p:spTree>
    <p:extLst>
      <p:ext uri="{BB962C8B-B14F-4D97-AF65-F5344CB8AC3E}">
        <p14:creationId xmlns:p14="http://schemas.microsoft.com/office/powerpoint/2010/main" val="2402784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a:t>Click to edit Master title style</a:t>
            </a:r>
            <a:endParaRPr lang="fa-I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ماه 1398</a:t>
            </a:r>
            <a:endParaRPr lang="fa-IR" dirty="0"/>
          </a:p>
        </p:txBody>
      </p:sp>
      <p:sp>
        <p:nvSpPr>
          <p:cNvPr id="5" name="Footer Placeholder 4"/>
          <p:cNvSpPr>
            <a:spLocks noGrp="1"/>
          </p:cNvSpPr>
          <p:nvPr>
            <p:ph type="ftr" sz="quarter" idx="11"/>
          </p:nvPr>
        </p:nvSpPr>
        <p:spPr/>
        <p:txBody>
          <a:bodyPr/>
          <a:lstStyle/>
          <a:p>
            <a:r>
              <a:rPr lang="fa-IR"/>
              <a:t>بنیامین اسلامی</a:t>
            </a:r>
          </a:p>
        </p:txBody>
      </p:sp>
      <p:sp>
        <p:nvSpPr>
          <p:cNvPr id="6" name="Slide Number Placeholder 5"/>
          <p:cNvSpPr>
            <a:spLocks noGrp="1"/>
          </p:cNvSpPr>
          <p:nvPr>
            <p:ph type="sldNum" sz="quarter" idx="12"/>
          </p:nvPr>
        </p:nvSpPr>
        <p:spPr/>
        <p:txBody>
          <a:bodyPr/>
          <a:lstStyle/>
          <a:p>
            <a:fld id="{CCB51AD5-666D-457A-B8C9-23ED526BB833}" type="slidenum">
              <a:rPr lang="fa-IR" smtClean="0"/>
              <a:t>‹#›</a:t>
            </a:fld>
            <a:endParaRPr lang="fa-IR"/>
          </a:p>
        </p:txBody>
      </p:sp>
    </p:spTree>
    <p:extLst>
      <p:ext uri="{BB962C8B-B14F-4D97-AF65-F5344CB8AC3E}">
        <p14:creationId xmlns:p14="http://schemas.microsoft.com/office/powerpoint/2010/main" val="4184234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Date Placeholder 4"/>
          <p:cNvSpPr>
            <a:spLocks noGrp="1"/>
          </p:cNvSpPr>
          <p:nvPr>
            <p:ph type="dt" sz="half" idx="10"/>
          </p:nvPr>
        </p:nvSpPr>
        <p:spPr/>
        <p:txBody>
          <a:bodyPr/>
          <a:lstStyle/>
          <a:p>
            <a:r>
              <a:rPr lang="en-US" dirty="0"/>
              <a:t>ماه 1398</a:t>
            </a:r>
            <a:endParaRPr lang="fa-IR" dirty="0"/>
          </a:p>
        </p:txBody>
      </p:sp>
      <p:sp>
        <p:nvSpPr>
          <p:cNvPr id="6" name="Footer Placeholder 5"/>
          <p:cNvSpPr>
            <a:spLocks noGrp="1"/>
          </p:cNvSpPr>
          <p:nvPr>
            <p:ph type="ftr" sz="quarter" idx="11"/>
          </p:nvPr>
        </p:nvSpPr>
        <p:spPr/>
        <p:txBody>
          <a:bodyPr/>
          <a:lstStyle/>
          <a:p>
            <a:r>
              <a:rPr lang="fa-IR"/>
              <a:t>بنیامین اسلامی</a:t>
            </a:r>
          </a:p>
        </p:txBody>
      </p:sp>
      <p:sp>
        <p:nvSpPr>
          <p:cNvPr id="7" name="Slide Number Placeholder 6"/>
          <p:cNvSpPr>
            <a:spLocks noGrp="1"/>
          </p:cNvSpPr>
          <p:nvPr>
            <p:ph type="sldNum" sz="quarter" idx="12"/>
          </p:nvPr>
        </p:nvSpPr>
        <p:spPr/>
        <p:txBody>
          <a:bodyPr/>
          <a:lstStyle/>
          <a:p>
            <a:fld id="{CCB51AD5-666D-457A-B8C9-23ED526BB833}" type="slidenum">
              <a:rPr lang="fa-IR" smtClean="0"/>
              <a:t>‹#›</a:t>
            </a:fld>
            <a:endParaRPr lang="fa-IR"/>
          </a:p>
        </p:txBody>
      </p:sp>
    </p:spTree>
    <p:extLst>
      <p:ext uri="{BB962C8B-B14F-4D97-AF65-F5344CB8AC3E}">
        <p14:creationId xmlns:p14="http://schemas.microsoft.com/office/powerpoint/2010/main" val="633030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fa-I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Date Placeholder 6"/>
          <p:cNvSpPr>
            <a:spLocks noGrp="1"/>
          </p:cNvSpPr>
          <p:nvPr>
            <p:ph type="dt" sz="half" idx="10"/>
          </p:nvPr>
        </p:nvSpPr>
        <p:spPr/>
        <p:txBody>
          <a:bodyPr/>
          <a:lstStyle/>
          <a:p>
            <a:r>
              <a:rPr lang="en-US" dirty="0"/>
              <a:t>ماه 1398</a:t>
            </a:r>
            <a:endParaRPr lang="fa-IR" dirty="0"/>
          </a:p>
        </p:txBody>
      </p:sp>
      <p:sp>
        <p:nvSpPr>
          <p:cNvPr id="8" name="Footer Placeholder 7"/>
          <p:cNvSpPr>
            <a:spLocks noGrp="1"/>
          </p:cNvSpPr>
          <p:nvPr>
            <p:ph type="ftr" sz="quarter" idx="11"/>
          </p:nvPr>
        </p:nvSpPr>
        <p:spPr/>
        <p:txBody>
          <a:bodyPr/>
          <a:lstStyle/>
          <a:p>
            <a:r>
              <a:rPr lang="fa-IR"/>
              <a:t>بنیامین اسلامی</a:t>
            </a:r>
          </a:p>
        </p:txBody>
      </p:sp>
      <p:sp>
        <p:nvSpPr>
          <p:cNvPr id="9" name="Slide Number Placeholder 8"/>
          <p:cNvSpPr>
            <a:spLocks noGrp="1"/>
          </p:cNvSpPr>
          <p:nvPr>
            <p:ph type="sldNum" sz="quarter" idx="12"/>
          </p:nvPr>
        </p:nvSpPr>
        <p:spPr/>
        <p:txBody>
          <a:bodyPr/>
          <a:lstStyle/>
          <a:p>
            <a:fld id="{CCB51AD5-666D-457A-B8C9-23ED526BB833}" type="slidenum">
              <a:rPr lang="fa-IR" smtClean="0"/>
              <a:t>‹#›</a:t>
            </a:fld>
            <a:endParaRPr lang="fa-IR"/>
          </a:p>
        </p:txBody>
      </p:sp>
    </p:spTree>
    <p:extLst>
      <p:ext uri="{BB962C8B-B14F-4D97-AF65-F5344CB8AC3E}">
        <p14:creationId xmlns:p14="http://schemas.microsoft.com/office/powerpoint/2010/main" val="1995412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Date Placeholder 2"/>
          <p:cNvSpPr>
            <a:spLocks noGrp="1"/>
          </p:cNvSpPr>
          <p:nvPr>
            <p:ph type="dt" sz="half" idx="10"/>
          </p:nvPr>
        </p:nvSpPr>
        <p:spPr/>
        <p:txBody>
          <a:bodyPr/>
          <a:lstStyle/>
          <a:p>
            <a:r>
              <a:rPr lang="en-US" dirty="0"/>
              <a:t>ماه 1398</a:t>
            </a:r>
            <a:endParaRPr lang="fa-IR" dirty="0"/>
          </a:p>
        </p:txBody>
      </p:sp>
      <p:sp>
        <p:nvSpPr>
          <p:cNvPr id="4" name="Footer Placeholder 3"/>
          <p:cNvSpPr>
            <a:spLocks noGrp="1"/>
          </p:cNvSpPr>
          <p:nvPr>
            <p:ph type="ftr" sz="quarter" idx="11"/>
          </p:nvPr>
        </p:nvSpPr>
        <p:spPr/>
        <p:txBody>
          <a:bodyPr/>
          <a:lstStyle/>
          <a:p>
            <a:r>
              <a:rPr lang="fa-IR"/>
              <a:t>بنیامین اسلامی</a:t>
            </a:r>
          </a:p>
        </p:txBody>
      </p:sp>
      <p:sp>
        <p:nvSpPr>
          <p:cNvPr id="5" name="Slide Number Placeholder 4"/>
          <p:cNvSpPr>
            <a:spLocks noGrp="1"/>
          </p:cNvSpPr>
          <p:nvPr>
            <p:ph type="sldNum" sz="quarter" idx="12"/>
          </p:nvPr>
        </p:nvSpPr>
        <p:spPr/>
        <p:txBody>
          <a:bodyPr/>
          <a:lstStyle/>
          <a:p>
            <a:fld id="{CCB51AD5-666D-457A-B8C9-23ED526BB833}" type="slidenum">
              <a:rPr lang="fa-IR" smtClean="0"/>
              <a:t>‹#›</a:t>
            </a:fld>
            <a:endParaRPr lang="fa-IR"/>
          </a:p>
        </p:txBody>
      </p:sp>
    </p:spTree>
    <p:extLst>
      <p:ext uri="{BB962C8B-B14F-4D97-AF65-F5344CB8AC3E}">
        <p14:creationId xmlns:p14="http://schemas.microsoft.com/office/powerpoint/2010/main" val="1932518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ماه 1398</a:t>
            </a:r>
            <a:endParaRPr lang="fa-IR" dirty="0"/>
          </a:p>
        </p:txBody>
      </p:sp>
      <p:sp>
        <p:nvSpPr>
          <p:cNvPr id="3" name="Footer Placeholder 2"/>
          <p:cNvSpPr>
            <a:spLocks noGrp="1"/>
          </p:cNvSpPr>
          <p:nvPr>
            <p:ph type="ftr" sz="quarter" idx="11"/>
          </p:nvPr>
        </p:nvSpPr>
        <p:spPr/>
        <p:txBody>
          <a:bodyPr/>
          <a:lstStyle/>
          <a:p>
            <a:r>
              <a:rPr lang="fa-IR"/>
              <a:t>بنیامین اسلامی</a:t>
            </a:r>
          </a:p>
        </p:txBody>
      </p:sp>
      <p:sp>
        <p:nvSpPr>
          <p:cNvPr id="4" name="Slide Number Placeholder 3"/>
          <p:cNvSpPr>
            <a:spLocks noGrp="1"/>
          </p:cNvSpPr>
          <p:nvPr>
            <p:ph type="sldNum" sz="quarter" idx="12"/>
          </p:nvPr>
        </p:nvSpPr>
        <p:spPr/>
        <p:txBody>
          <a:bodyPr/>
          <a:lstStyle/>
          <a:p>
            <a:fld id="{CCB51AD5-666D-457A-B8C9-23ED526BB833}" type="slidenum">
              <a:rPr lang="fa-IR" smtClean="0"/>
              <a:t>‹#›</a:t>
            </a:fld>
            <a:endParaRPr lang="fa-IR"/>
          </a:p>
        </p:txBody>
      </p:sp>
    </p:spTree>
    <p:extLst>
      <p:ext uri="{BB962C8B-B14F-4D97-AF65-F5344CB8AC3E}">
        <p14:creationId xmlns:p14="http://schemas.microsoft.com/office/powerpoint/2010/main" val="2691670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a:t>Click to edit Master title style</a:t>
            </a:r>
            <a:endParaRPr lang="fa-I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ماه 1398</a:t>
            </a:r>
            <a:endParaRPr lang="fa-IR" dirty="0"/>
          </a:p>
        </p:txBody>
      </p:sp>
      <p:sp>
        <p:nvSpPr>
          <p:cNvPr id="6" name="Footer Placeholder 5"/>
          <p:cNvSpPr>
            <a:spLocks noGrp="1"/>
          </p:cNvSpPr>
          <p:nvPr>
            <p:ph type="ftr" sz="quarter" idx="11"/>
          </p:nvPr>
        </p:nvSpPr>
        <p:spPr/>
        <p:txBody>
          <a:bodyPr/>
          <a:lstStyle/>
          <a:p>
            <a:r>
              <a:rPr lang="fa-IR"/>
              <a:t>بنیامین اسلامی</a:t>
            </a:r>
          </a:p>
        </p:txBody>
      </p:sp>
      <p:sp>
        <p:nvSpPr>
          <p:cNvPr id="7" name="Slide Number Placeholder 6"/>
          <p:cNvSpPr>
            <a:spLocks noGrp="1"/>
          </p:cNvSpPr>
          <p:nvPr>
            <p:ph type="sldNum" sz="quarter" idx="12"/>
          </p:nvPr>
        </p:nvSpPr>
        <p:spPr/>
        <p:txBody>
          <a:bodyPr/>
          <a:lstStyle/>
          <a:p>
            <a:fld id="{CCB51AD5-666D-457A-B8C9-23ED526BB833}" type="slidenum">
              <a:rPr lang="fa-IR" smtClean="0"/>
              <a:t>‹#›</a:t>
            </a:fld>
            <a:endParaRPr lang="fa-IR"/>
          </a:p>
        </p:txBody>
      </p:sp>
    </p:spTree>
    <p:extLst>
      <p:ext uri="{BB962C8B-B14F-4D97-AF65-F5344CB8AC3E}">
        <p14:creationId xmlns:p14="http://schemas.microsoft.com/office/powerpoint/2010/main" val="3014007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a:t>Click to edit Master title style</a:t>
            </a:r>
            <a:endParaRPr lang="fa-I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ماه 1398</a:t>
            </a:r>
            <a:endParaRPr lang="fa-IR" dirty="0"/>
          </a:p>
        </p:txBody>
      </p:sp>
      <p:sp>
        <p:nvSpPr>
          <p:cNvPr id="6" name="Footer Placeholder 5"/>
          <p:cNvSpPr>
            <a:spLocks noGrp="1"/>
          </p:cNvSpPr>
          <p:nvPr>
            <p:ph type="ftr" sz="quarter" idx="11"/>
          </p:nvPr>
        </p:nvSpPr>
        <p:spPr/>
        <p:txBody>
          <a:bodyPr/>
          <a:lstStyle/>
          <a:p>
            <a:r>
              <a:rPr lang="fa-IR"/>
              <a:t>بنیامین اسلامی</a:t>
            </a:r>
          </a:p>
        </p:txBody>
      </p:sp>
      <p:sp>
        <p:nvSpPr>
          <p:cNvPr id="7" name="Slide Number Placeholder 6"/>
          <p:cNvSpPr>
            <a:spLocks noGrp="1"/>
          </p:cNvSpPr>
          <p:nvPr>
            <p:ph type="sldNum" sz="quarter" idx="12"/>
          </p:nvPr>
        </p:nvSpPr>
        <p:spPr/>
        <p:txBody>
          <a:bodyPr/>
          <a:lstStyle/>
          <a:p>
            <a:fld id="{CCB51AD5-666D-457A-B8C9-23ED526BB833}" type="slidenum">
              <a:rPr lang="fa-IR" smtClean="0"/>
              <a:t>‹#›</a:t>
            </a:fld>
            <a:endParaRPr lang="fa-IR"/>
          </a:p>
        </p:txBody>
      </p:sp>
    </p:spTree>
    <p:extLst>
      <p:ext uri="{BB962C8B-B14F-4D97-AF65-F5344CB8AC3E}">
        <p14:creationId xmlns:p14="http://schemas.microsoft.com/office/powerpoint/2010/main" val="3842596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113" name="Picture 17" descr="C:\Users\Dr-Heydari\Desktop\download.jpg"/>
          <p:cNvPicPr>
            <a:picLocks noChangeAspect="1" noChangeArrowheads="1"/>
          </p:cNvPicPr>
          <p:nvPr userDrawn="1"/>
        </p:nvPicPr>
        <p:blipFill>
          <a:blip r:embed="rId13">
            <a:lum bright="70000" contrast="-70000"/>
            <a:extLst>
              <a:ext uri="{28A0092B-C50C-407E-A947-70E740481C1C}">
                <a14:useLocalDpi xmlns:a14="http://schemas.microsoft.com/office/drawing/2010/main" val="0"/>
              </a:ext>
            </a:extLst>
          </a:blip>
          <a:srcRect/>
          <a:stretch>
            <a:fillRect/>
          </a:stretch>
        </p:blipFill>
        <p:spPr bwMode="auto">
          <a:xfrm>
            <a:off x="1619672" y="324024"/>
            <a:ext cx="6480720" cy="64807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en-US"/>
              <a:t>Click to edit Master title style</a:t>
            </a:r>
            <a:endParaRPr lang="fa-I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a-IR" dirty="0"/>
          </a:p>
        </p:txBody>
      </p:sp>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r>
              <a:rPr lang="en-US" dirty="0"/>
              <a:t>ماه 1398</a:t>
            </a:r>
            <a:endParaRPr lang="fa-IR"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r>
              <a:rPr lang="fa-IR"/>
              <a:t>بنیامین اسلامی</a:t>
            </a: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CCB51AD5-666D-457A-B8C9-23ED526BB833}" type="slidenum">
              <a:rPr lang="fa-IR" smtClean="0"/>
              <a:t>‹#›</a:t>
            </a:fld>
            <a:endParaRPr lang="fa-IR"/>
          </a:p>
        </p:txBody>
      </p:sp>
      <p:pic>
        <p:nvPicPr>
          <p:cNvPr id="8" name="Picture 2" descr="http://www.fanni.info/DesktopModules/Articles/MakeThumbnail.aspx?Image=%2FPortals%2FFANNI%2FMBA+1392.JPG&amp;tabid=1297&amp;w=120"/>
          <p:cNvPicPr>
            <a:picLocks noChangeAspect="1" noChangeArrowheads="1"/>
          </p:cNvPicPr>
          <p:nvPr userDrawn="1"/>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496" y="95156"/>
            <a:ext cx="1104900" cy="1676400"/>
          </a:xfrm>
          <a:prstGeom prst="rect">
            <a:avLst/>
          </a:prstGeom>
          <a:noFill/>
        </p:spPr>
      </p:pic>
    </p:spTree>
    <p:extLst>
      <p:ext uri="{BB962C8B-B14F-4D97-AF65-F5344CB8AC3E}">
        <p14:creationId xmlns:p14="http://schemas.microsoft.com/office/powerpoint/2010/main" val="3903517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a-I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17" descr="C:\Users\Dr-Heydari\Desktop\download.jp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619672" y="324024"/>
            <a:ext cx="6480720" cy="64807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85800" y="2895079"/>
            <a:ext cx="7772400" cy="1470025"/>
          </a:xfrm>
        </p:spPr>
        <p:txBody>
          <a:bodyPr>
            <a:normAutofit fontScale="90000"/>
          </a:bodyPr>
          <a:lstStyle/>
          <a:p>
            <a:r>
              <a:rPr lang="fa-IR" sz="3600" dirty="0">
                <a:latin typeface="B Nazanin" pitchFamily="2" charset="-78"/>
                <a:cs typeface="B Nazanin" pitchFamily="2" charset="-78"/>
              </a:rPr>
              <a:t>موضوع : بهبود الگوی ترافیکی شبکه داخلی دیتاسنتر </a:t>
            </a:r>
            <a:br>
              <a:rPr lang="fa-IR" sz="3600" dirty="0">
                <a:latin typeface="B Nazanin" pitchFamily="2" charset="-78"/>
                <a:cs typeface="B Nazanin" pitchFamily="2" charset="-78"/>
              </a:rPr>
            </a:br>
            <a:r>
              <a:rPr lang="fa-IR" sz="3600" dirty="0">
                <a:latin typeface="B Nazanin" pitchFamily="2" charset="-78"/>
                <a:cs typeface="B Nazanin" pitchFamily="2" charset="-78"/>
              </a:rPr>
              <a:t>با رویکرد محلیت ماشین های مجازی </a:t>
            </a:r>
            <a:br>
              <a:rPr lang="fa-IR" sz="3600" dirty="0">
                <a:latin typeface="B Nazanin" pitchFamily="2" charset="-78"/>
                <a:cs typeface="B Nazanin" pitchFamily="2" charset="-78"/>
              </a:rPr>
            </a:br>
            <a:r>
              <a:rPr lang="fa-IR" sz="3600" dirty="0">
                <a:latin typeface="B Nazanin" pitchFamily="2" charset="-78"/>
                <a:cs typeface="B Nazanin" pitchFamily="2" charset="-78"/>
              </a:rPr>
              <a:t>در کاربرد های زنجیره سرویس ها</a:t>
            </a:r>
          </a:p>
        </p:txBody>
      </p:sp>
      <p:sp>
        <p:nvSpPr>
          <p:cNvPr id="3" name="Subtitle 2"/>
          <p:cNvSpPr>
            <a:spLocks noGrp="1"/>
          </p:cNvSpPr>
          <p:nvPr>
            <p:ph type="subTitle" idx="1"/>
          </p:nvPr>
        </p:nvSpPr>
        <p:spPr>
          <a:xfrm>
            <a:off x="1371600" y="5085184"/>
            <a:ext cx="6400800" cy="1752600"/>
          </a:xfrm>
        </p:spPr>
        <p:txBody>
          <a:bodyPr/>
          <a:lstStyle/>
          <a:p>
            <a:r>
              <a:rPr lang="fa-IR" dirty="0">
                <a:solidFill>
                  <a:schemeClr val="tx1"/>
                </a:solidFill>
                <a:latin typeface="B Nazanin" pitchFamily="2" charset="-78"/>
                <a:cs typeface="B Nazanin" pitchFamily="2" charset="-78"/>
              </a:rPr>
              <a:t>بنیامین اسلامی</a:t>
            </a:r>
          </a:p>
          <a:p>
            <a:r>
              <a:rPr lang="fa-IR" dirty="0">
                <a:solidFill>
                  <a:schemeClr val="tx1"/>
                </a:solidFill>
                <a:latin typeface="B Nazanin" pitchFamily="2" charset="-78"/>
                <a:cs typeface="B Nazanin" pitchFamily="2" charset="-78"/>
              </a:rPr>
              <a:t>تاریخ</a:t>
            </a:r>
          </a:p>
        </p:txBody>
      </p:sp>
      <p:sp>
        <p:nvSpPr>
          <p:cNvPr id="5" name="Subtitle 2"/>
          <p:cNvSpPr txBox="1">
            <a:spLocks/>
          </p:cNvSpPr>
          <p:nvPr/>
        </p:nvSpPr>
        <p:spPr>
          <a:xfrm>
            <a:off x="1428598" y="497768"/>
            <a:ext cx="6400800" cy="1752600"/>
          </a:xfrm>
          <a:prstGeom prst="rect">
            <a:avLst/>
          </a:prstGeom>
        </p:spPr>
        <p:txBody>
          <a:bodyPr vert="horz" lIns="91440" tIns="45720" rIns="91440" bIns="45720" rtlCol="1">
            <a:normAutofit lnSpcReduction="10000"/>
          </a:bodyPr>
          <a:lstStyle>
            <a:lvl1pPr marL="0" indent="0" algn="ctr" defTabSz="914400" rtl="1"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1"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1"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fa-IR" b="1" dirty="0">
                <a:solidFill>
                  <a:schemeClr val="tx1"/>
                </a:solidFill>
                <a:latin typeface="B Nazanin" pitchFamily="2" charset="-78"/>
                <a:cs typeface="B Nazanin" pitchFamily="2" charset="-78"/>
              </a:rPr>
              <a:t>دانشگاه تهران</a:t>
            </a:r>
          </a:p>
          <a:p>
            <a:endParaRPr lang="fa-IR" sz="2400" dirty="0">
              <a:solidFill>
                <a:schemeClr val="tx1"/>
              </a:solidFill>
              <a:latin typeface="B Nazanin" pitchFamily="2" charset="-78"/>
              <a:cs typeface="B Nazanin" pitchFamily="2" charset="-78"/>
            </a:endParaRPr>
          </a:p>
          <a:p>
            <a:r>
              <a:rPr lang="fa-IR" sz="2400" dirty="0">
                <a:solidFill>
                  <a:schemeClr val="tx1"/>
                </a:solidFill>
                <a:latin typeface="B Nazanin" pitchFamily="2" charset="-78"/>
                <a:cs typeface="B Nazanin" pitchFamily="2" charset="-78"/>
              </a:rPr>
              <a:t>پردیس دانشکده های فنی</a:t>
            </a:r>
          </a:p>
          <a:p>
            <a:r>
              <a:rPr lang="fa-IR" sz="2400" dirty="0">
                <a:solidFill>
                  <a:schemeClr val="tx1"/>
                </a:solidFill>
                <a:latin typeface="B Nazanin" pitchFamily="2" charset="-78"/>
                <a:cs typeface="B Nazanin" pitchFamily="2" charset="-78"/>
              </a:rPr>
              <a:t>دانشکده مهندسی برق و کامپیوتر</a:t>
            </a:r>
          </a:p>
        </p:txBody>
      </p:sp>
      <p:pic>
        <p:nvPicPr>
          <p:cNvPr id="9" name="Picture 2" descr="http://www.fanni.info/DesktopModules/Articles/MakeThumbnail.aspx?Image=%2FPortals%2FFANNI%2FMBA+1392.JPG&amp;tabid=1297&amp;w=120"/>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496" y="95156"/>
            <a:ext cx="1104900" cy="1676400"/>
          </a:xfrm>
          <a:prstGeom prst="rect">
            <a:avLst/>
          </a:prstGeom>
          <a:noFill/>
        </p:spPr>
      </p:pic>
    </p:spTree>
    <p:extLst>
      <p:ext uri="{BB962C8B-B14F-4D97-AF65-F5344CB8AC3E}">
        <p14:creationId xmlns:p14="http://schemas.microsoft.com/office/powerpoint/2010/main" val="2680400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پژوهش های پیشین</a:t>
            </a:r>
          </a:p>
        </p:txBody>
      </p:sp>
      <p:sp>
        <p:nvSpPr>
          <p:cNvPr id="10"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a:solidFill>
                  <a:schemeClr val="tx1"/>
                </a:solidFill>
                <a:cs typeface="B Nazanin" panose="00000400000000000000" pitchFamily="2" charset="-78"/>
              </a:rPr>
              <a:t>ماه </a:t>
            </a:r>
            <a:r>
              <a:rPr lang="fa-IR" sz="1400" dirty="0">
                <a:solidFill>
                  <a:schemeClr val="tx1"/>
                </a:solidFill>
                <a:cs typeface="B Nazanin" panose="00000400000000000000" pitchFamily="2" charset="-78"/>
              </a:rPr>
              <a:t>۱۳۹۸</a:t>
            </a: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cs typeface="B Nazanin" panose="00000400000000000000"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10</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pic>
        <p:nvPicPr>
          <p:cNvPr id="12" name="Picture 11">
            <a:extLst>
              <a:ext uri="{FF2B5EF4-FFF2-40B4-BE49-F238E27FC236}">
                <a16:creationId xmlns:a16="http://schemas.microsoft.com/office/drawing/2014/main" xmlns="" id="{725D1CD3-E3A3-0948-A153-156CC28ADB7D}"/>
              </a:ext>
            </a:extLst>
          </p:cNvPr>
          <p:cNvPicPr>
            <a:picLocks noChangeAspect="1"/>
          </p:cNvPicPr>
          <p:nvPr/>
        </p:nvPicPr>
        <p:blipFill>
          <a:blip r:embed="rId3"/>
          <a:stretch>
            <a:fillRect/>
          </a:stretch>
        </p:blipFill>
        <p:spPr>
          <a:xfrm>
            <a:off x="112538" y="3253022"/>
            <a:ext cx="8574262" cy="2692605"/>
          </a:xfrm>
          <a:prstGeom prst="rect">
            <a:avLst/>
          </a:prstGeom>
        </p:spPr>
      </p:pic>
      <p:sp>
        <p:nvSpPr>
          <p:cNvPr id="13" name="Rounded Rectangle 12">
            <a:extLst>
              <a:ext uri="{FF2B5EF4-FFF2-40B4-BE49-F238E27FC236}">
                <a16:creationId xmlns:a16="http://schemas.microsoft.com/office/drawing/2014/main" xmlns="" id="{16117E59-115A-7441-B038-3B7509982BD4}"/>
              </a:ext>
            </a:extLst>
          </p:cNvPr>
          <p:cNvSpPr/>
          <p:nvPr/>
        </p:nvSpPr>
        <p:spPr>
          <a:xfrm>
            <a:off x="205830" y="5373216"/>
            <a:ext cx="182880" cy="305054"/>
          </a:xfrm>
          <a:prstGeom prst="roundRect">
            <a:avLst>
              <a:gd name="adj" fmla="val 35941"/>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19" name="Rounded Rectangle 18">
            <a:extLst>
              <a:ext uri="{FF2B5EF4-FFF2-40B4-BE49-F238E27FC236}">
                <a16:creationId xmlns:a16="http://schemas.microsoft.com/office/drawing/2014/main" xmlns="" id="{2F1847B1-CCF3-004D-9BBB-0049FBDD3B05}"/>
              </a:ext>
            </a:extLst>
          </p:cNvPr>
          <p:cNvSpPr/>
          <p:nvPr/>
        </p:nvSpPr>
        <p:spPr>
          <a:xfrm>
            <a:off x="179512" y="5373216"/>
            <a:ext cx="397346" cy="305054"/>
          </a:xfrm>
          <a:prstGeom prst="roundRect">
            <a:avLst>
              <a:gd name="adj" fmla="val 35941"/>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5" name="Content Placeholder 4"/>
          <p:cNvSpPr>
            <a:spLocks noGrp="1"/>
          </p:cNvSpPr>
          <p:nvPr>
            <p:ph idx="1"/>
          </p:nvPr>
        </p:nvSpPr>
        <p:spPr>
          <a:xfrm>
            <a:off x="457200" y="1135285"/>
            <a:ext cx="8229600" cy="4525963"/>
          </a:xfrm>
        </p:spPr>
        <p:txBody>
          <a:bodyPr/>
          <a:lstStyle/>
          <a:p>
            <a:pPr marL="0" indent="0" algn="ctr" rtl="0">
              <a:buNone/>
            </a:pPr>
            <a:r>
              <a:rPr lang="en-US" sz="2400" dirty="0">
                <a:latin typeface="Times New Roman" panose="02020603050405020304" pitchFamily="18" charset="0"/>
                <a:cs typeface="Times New Roman" panose="02020603050405020304" pitchFamily="18" charset="0"/>
              </a:rPr>
              <a:t>SLA-driven Ordered Variable-width </a:t>
            </a:r>
            <a:r>
              <a:rPr lang="en-US" sz="2400" dirty="0" smtClean="0">
                <a:latin typeface="Times New Roman" panose="02020603050405020304" pitchFamily="18" charset="0"/>
                <a:cs typeface="Times New Roman" panose="02020603050405020304" pitchFamily="18" charset="0"/>
              </a:rPr>
              <a:t>Windowing </a:t>
            </a:r>
            <a:r>
              <a:rPr lang="en-US" sz="2400" dirty="0">
                <a:latin typeface="Times New Roman" panose="02020603050405020304" pitchFamily="18" charset="0"/>
                <a:cs typeface="Times New Roman" panose="02020603050405020304" pitchFamily="18" charset="0"/>
              </a:rPr>
              <a:t>for Service-chain Deployment in SDN Datacenters</a:t>
            </a:r>
          </a:p>
          <a:p>
            <a:pPr marL="0" indent="0" algn="ctr" rtl="0">
              <a:buNone/>
            </a:pPr>
            <a:r>
              <a:rPr lang="en-US" sz="1800" dirty="0">
                <a:latin typeface="Times New Roman" panose="02020603050405020304" pitchFamily="18" charset="0"/>
                <a:cs typeface="Times New Roman" panose="02020603050405020304" pitchFamily="18" charset="0"/>
              </a:rPr>
              <a:t>Pai, Y.M., Wen, C.H.P. and Tung, L.P., 2017, January</a:t>
            </a:r>
          </a:p>
        </p:txBody>
      </p:sp>
    </p:spTree>
    <p:extLst>
      <p:ext uri="{BB962C8B-B14F-4D97-AF65-F5344CB8AC3E}">
        <p14:creationId xmlns:p14="http://schemas.microsoft.com/office/powerpoint/2010/main" val="2972589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4.72222E-6 2.96296E-6 L 0.02031 -0.0007 " pathEditMode="relative" rAng="0" ptsTypes="AA">
                                      <p:cBhvr>
                                        <p:cTn id="16" dur="2000" fill="hold"/>
                                        <p:tgtEl>
                                          <p:spTgt spid="13"/>
                                        </p:tgtEl>
                                        <p:attrNameLst>
                                          <p:attrName>ppt_x</p:attrName>
                                          <p:attrName>ppt_y</p:attrName>
                                        </p:attrNameLst>
                                      </p:cBhvr>
                                      <p:rCtr x="1007" y="-46"/>
                                    </p:animMotion>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2" nodeType="clickEffect">
                                  <p:stCondLst>
                                    <p:cond delay="0"/>
                                  </p:stCondLst>
                                  <p:childTnLst>
                                    <p:animMotion origin="layout" path="M 0.021 -0.00023 L 0.04045 -0.00023 " pathEditMode="relative" ptsTypes="AA">
                                      <p:cBhvr>
                                        <p:cTn id="20" dur="2000" fill="hold"/>
                                        <p:tgtEl>
                                          <p:spTgt spid="13"/>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grpId="3" nodeType="clickEffect">
                                  <p:stCondLst>
                                    <p:cond delay="0"/>
                                  </p:stCondLst>
                                  <p:childTnLst>
                                    <p:animMotion origin="layout" path="M 0.04114 -0.00023 L 0.06128 0.00069 " pathEditMode="relative" ptsTypes="AA">
                                      <p:cBhvr>
                                        <p:cTn id="24" dur="2000" fill="hold"/>
                                        <p:tgtEl>
                                          <p:spTgt spid="13"/>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4" nodeType="clickEffect">
                                  <p:stCondLst>
                                    <p:cond delay="0"/>
                                  </p:stCondLst>
                                  <p:childTnLst>
                                    <p:animMotion origin="layout" path="M 0.06197 0.00069 L 0.13003 -0.00023 " pathEditMode="relative" ptsTypes="AA">
                                      <p:cBhvr>
                                        <p:cTn id="28" dur="2000" fill="hold"/>
                                        <p:tgtEl>
                                          <p:spTgt spid="13"/>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grpId="5" nodeType="clickEffect">
                                  <p:stCondLst>
                                    <p:cond delay="0"/>
                                  </p:stCondLst>
                                  <p:childTnLst>
                                    <p:animMotion origin="layout" path="M 0.13072 -0.00116 L 0.15017 -0.00116 " pathEditMode="relative" ptsTypes="AA">
                                      <p:cBhvr>
                                        <p:cTn id="32" dur="2000" fill="hold"/>
                                        <p:tgtEl>
                                          <p:spTgt spid="13"/>
                                        </p:tgtEl>
                                        <p:attrNameLst>
                                          <p:attrName>ppt_x</p:attrName>
                                          <p:attrName>ppt_y</p:attrName>
                                        </p:attrNameLst>
                                      </p:cBhvr>
                                    </p:animMotion>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6" nodeType="clickEffect">
                                  <p:stCondLst>
                                    <p:cond delay="0"/>
                                  </p:stCondLst>
                                  <p:childTnLst>
                                    <p:animMotion origin="layout" path="M 0.15086 -0.00023 L 0.90816 -0.00301 " pathEditMode="relative" ptsTypes="AA">
                                      <p:cBhvr>
                                        <p:cTn id="36" dur="2000" fill="hold"/>
                                        <p:tgtEl>
                                          <p:spTgt spid="13"/>
                                        </p:tgtEl>
                                        <p:attrNameLst>
                                          <p:attrName>ppt_x</p:attrName>
                                          <p:attrName>ppt_y</p:attrName>
                                        </p:attrNameLst>
                                      </p:cBhvr>
                                    </p:animMotion>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7"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0" presetClass="path" presetSubtype="0" accel="50000" decel="50000" fill="hold" grpId="1" nodeType="clickEffect">
                                  <p:stCondLst>
                                    <p:cond delay="0"/>
                                  </p:stCondLst>
                                  <p:childTnLst>
                                    <p:animMotion origin="layout" path="M -0.00174 -0.00023 L 0.02257 0.00069 " pathEditMode="relative" ptsTypes="AA">
                                      <p:cBhvr>
                                        <p:cTn id="47" dur="2000" fill="hold"/>
                                        <p:tgtEl>
                                          <p:spTgt spid="19"/>
                                        </p:tgtEl>
                                        <p:attrNameLst>
                                          <p:attrName>ppt_x</p:attrName>
                                          <p:attrName>ppt_y</p:attrName>
                                        </p:attrNameLst>
                                      </p:cBhvr>
                                    </p:animMotion>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grpId="2" nodeType="clickEffect">
                                  <p:stCondLst>
                                    <p:cond delay="0"/>
                                  </p:stCondLst>
                                  <p:childTnLst>
                                    <p:animMotion origin="layout" path="M 0.02049 0.00069 L 0.04132 0.00162 " pathEditMode="relative" ptsTypes="AA">
                                      <p:cBhvr>
                                        <p:cTn id="51" dur="2000" fill="hold"/>
                                        <p:tgtEl>
                                          <p:spTgt spid="19"/>
                                        </p:tgtEl>
                                        <p:attrNameLst>
                                          <p:attrName>ppt_x</p:attrName>
                                          <p:attrName>ppt_y</p:attrName>
                                        </p:attrNameLst>
                                      </p:cBhvr>
                                    </p:animMotion>
                                  </p:childTnLst>
                                </p:cTn>
                              </p:par>
                            </p:childTnLst>
                          </p:cTn>
                        </p:par>
                      </p:childTnLst>
                    </p:cTn>
                  </p:par>
                  <p:par>
                    <p:cTn id="52" fill="hold">
                      <p:stCondLst>
                        <p:cond delay="indefinite"/>
                      </p:stCondLst>
                      <p:childTnLst>
                        <p:par>
                          <p:cTn id="53" fill="hold">
                            <p:stCondLst>
                              <p:cond delay="0"/>
                            </p:stCondLst>
                            <p:childTnLst>
                              <p:par>
                                <p:cTn id="54" presetID="6" presetClass="emph" presetSubtype="0" fill="hold" grpId="3" nodeType="clickEffect">
                                  <p:stCondLst>
                                    <p:cond delay="0"/>
                                  </p:stCondLst>
                                  <p:childTnLst>
                                    <p:animScale>
                                      <p:cBhvr>
                                        <p:cTn id="55" dur="2000" fill="hold"/>
                                        <p:tgtEl>
                                          <p:spTgt spid="19"/>
                                        </p:tgtEl>
                                      </p:cBhvr>
                                      <p:by x="220000" y="100000"/>
                                    </p:animScale>
                                  </p:childTnLst>
                                </p:cTn>
                              </p:par>
                              <p:par>
                                <p:cTn id="56" presetID="0" presetClass="path" presetSubtype="0" accel="50000" decel="50000" fill="hold" grpId="4" nodeType="withEffect">
                                  <p:stCondLst>
                                    <p:cond delay="0"/>
                                  </p:stCondLst>
                                  <p:childTnLst>
                                    <p:animMotion origin="layout" path="M 0.0316 -0.00023 L 0.08854 -0.00023 L 0.08854 -0.00023 " pathEditMode="relative" ptsTypes="AAA">
                                      <p:cBhvr>
                                        <p:cTn id="57" dur="2000" fill="hold"/>
                                        <p:tgtEl>
                                          <p:spTgt spid="19"/>
                                        </p:tgtEl>
                                        <p:attrNameLst>
                                          <p:attrName>ppt_x</p:attrName>
                                          <p:attrName>ppt_y</p:attrName>
                                        </p:attrNameLst>
                                      </p:cBhvr>
                                    </p:animMotion>
                                  </p:childTnLst>
                                </p:cTn>
                              </p:par>
                            </p:childTnLst>
                          </p:cTn>
                        </p:par>
                      </p:childTnLst>
                    </p:cTn>
                  </p:par>
                  <p:par>
                    <p:cTn id="58" fill="hold">
                      <p:stCondLst>
                        <p:cond delay="indefinite"/>
                      </p:stCondLst>
                      <p:childTnLst>
                        <p:par>
                          <p:cTn id="59" fill="hold">
                            <p:stCondLst>
                              <p:cond delay="0"/>
                            </p:stCondLst>
                            <p:childTnLst>
                              <p:par>
                                <p:cTn id="60" presetID="6" presetClass="emph" presetSubtype="0" fill="hold" grpId="5" nodeType="clickEffect">
                                  <p:stCondLst>
                                    <p:cond delay="0"/>
                                  </p:stCondLst>
                                  <p:childTnLst>
                                    <p:animScale>
                                      <p:cBhvr>
                                        <p:cTn id="61" dur="2000" fill="hold"/>
                                        <p:tgtEl>
                                          <p:spTgt spid="19"/>
                                        </p:tgtEl>
                                      </p:cBhvr>
                                      <p:by x="50000" y="100000"/>
                                    </p:animScale>
                                  </p:childTnLst>
                                </p:cTn>
                              </p:par>
                              <p:par>
                                <p:cTn id="62" presetID="0" presetClass="path" presetSubtype="0" accel="50000" decel="50000" fill="hold" grpId="6" nodeType="withEffect">
                                  <p:stCondLst>
                                    <p:cond delay="0"/>
                                  </p:stCondLst>
                                  <p:childTnLst>
                                    <p:animMotion origin="layout" path="M 0.08993 -0.00116 L 0.13437 -0.00116 " pathEditMode="relative" ptsTypes="AA">
                                      <p:cBhvr>
                                        <p:cTn id="63" dur="2000" fill="hold"/>
                                        <p:tgtEl>
                                          <p:spTgt spid="19"/>
                                        </p:tgtEl>
                                        <p:attrNameLst>
                                          <p:attrName>ppt_x</p:attrName>
                                          <p:attrName>ppt_y</p:attrName>
                                        </p:attrNameLst>
                                      </p:cBhvr>
                                    </p:animMotion>
                                  </p:childTnLst>
                                </p:cTn>
                              </p:par>
                            </p:childTnLst>
                          </p:cTn>
                        </p:par>
                      </p:childTnLst>
                    </p:cTn>
                  </p:par>
                  <p:par>
                    <p:cTn id="64" fill="hold">
                      <p:stCondLst>
                        <p:cond delay="indefinite"/>
                      </p:stCondLst>
                      <p:childTnLst>
                        <p:par>
                          <p:cTn id="65" fill="hold">
                            <p:stCondLst>
                              <p:cond delay="0"/>
                            </p:stCondLst>
                            <p:childTnLst>
                              <p:par>
                                <p:cTn id="66" presetID="0" presetClass="path" presetSubtype="0" accel="50000" decel="50000" fill="hold" grpId="7" nodeType="clickEffect">
                                  <p:stCondLst>
                                    <p:cond delay="0"/>
                                  </p:stCondLst>
                                  <p:childTnLst>
                                    <p:animMotion origin="layout" path="M 0.13576 -0.00116 L 0.15382 -0.00116 " pathEditMode="relative" ptsTypes="AA">
                                      <p:cBhvr>
                                        <p:cTn id="67" dur="2000" fill="hold"/>
                                        <p:tgtEl>
                                          <p:spTgt spid="19"/>
                                        </p:tgtEl>
                                        <p:attrNameLst>
                                          <p:attrName>ppt_x</p:attrName>
                                          <p:attrName>ppt_y</p:attrName>
                                        </p:attrNameLst>
                                      </p:cBhvr>
                                    </p:animMotion>
                                  </p:childTnLst>
                                </p:cTn>
                              </p:par>
                            </p:childTnLst>
                          </p:cTn>
                        </p:par>
                      </p:childTnLst>
                    </p:cTn>
                  </p:par>
                  <p:par>
                    <p:cTn id="68" fill="hold">
                      <p:stCondLst>
                        <p:cond delay="indefinite"/>
                      </p:stCondLst>
                      <p:childTnLst>
                        <p:par>
                          <p:cTn id="69" fill="hold">
                            <p:stCondLst>
                              <p:cond delay="0"/>
                            </p:stCondLst>
                            <p:childTnLst>
                              <p:par>
                                <p:cTn id="70" presetID="0" presetClass="path" presetSubtype="0" accel="50000" decel="50000" fill="hold" grpId="8" nodeType="clickEffect">
                                  <p:stCondLst>
                                    <p:cond delay="0"/>
                                  </p:stCondLst>
                                  <p:childTnLst>
                                    <p:animMotion origin="layout" path="M 0.15451 -0.00023 L 0.89097 -0.00579 " pathEditMode="relative" ptsTypes="AA">
                                      <p:cBhvr>
                                        <p:cTn id="71" dur="2000" fill="hold"/>
                                        <p:tgtEl>
                                          <p:spTgt spid="19"/>
                                        </p:tgtEl>
                                        <p:attrNameLst>
                                          <p:attrName>ppt_x</p:attrName>
                                          <p:attrName>ppt_y</p:attrName>
                                        </p:attrNameLst>
                                      </p:cBhvr>
                                    </p:animMotion>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9" nodeType="clickEffect">
                                  <p:stCondLst>
                                    <p:cond delay="0"/>
                                  </p:stCondLst>
                                  <p:childTnLst>
                                    <p:animEffect transition="out" filter="fade">
                                      <p:cBhvr>
                                        <p:cTn id="75" dur="500"/>
                                        <p:tgtEl>
                                          <p:spTgt spid="19"/>
                                        </p:tgtEl>
                                      </p:cBhvr>
                                    </p:animEffect>
                                    <p:set>
                                      <p:cBhvr>
                                        <p:cTn id="76"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3" grpId="3" animBg="1"/>
      <p:bldP spid="13" grpId="4" animBg="1"/>
      <p:bldP spid="13" grpId="5" animBg="1"/>
      <p:bldP spid="13" grpId="6" animBg="1"/>
      <p:bldP spid="13" grpId="7" animBg="1"/>
      <p:bldP spid="19" grpId="0" animBg="1"/>
      <p:bldP spid="19" grpId="1" animBg="1"/>
      <p:bldP spid="19" grpId="2" animBg="1"/>
      <p:bldP spid="19" grpId="3" animBg="1"/>
      <p:bldP spid="19" grpId="4" animBg="1"/>
      <p:bldP spid="19" grpId="5" animBg="1"/>
      <p:bldP spid="19" grpId="6" animBg="1"/>
      <p:bldP spid="19" grpId="7" animBg="1"/>
      <p:bldP spid="19" grpId="8" animBg="1"/>
      <p:bldP spid="19" grpId="9"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defTabSz="914400" eaLnBrk="1" latinLnBrk="0" hangingPunct="1">
              <a:spcBef>
                <a:spcPct val="0"/>
              </a:spcBef>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راه حل پیشنهادی</a:t>
            </a:r>
            <a:endParaRPr lang="fa-IR" sz="4000" dirty="0">
              <a:solidFill>
                <a:srgbClr val="002060"/>
              </a:solidFill>
              <a:cs typeface="B Koodak" pitchFamily="2" charset="-78"/>
            </a:endParaRPr>
          </a:p>
        </p:txBody>
      </p:sp>
      <p:sp>
        <p:nvSpPr>
          <p:cNvPr id="3" name="Content Placeholder 2"/>
          <p:cNvSpPr>
            <a:spLocks noGrp="1"/>
          </p:cNvSpPr>
          <p:nvPr>
            <p:ph idx="1"/>
          </p:nvPr>
        </p:nvSpPr>
        <p:spPr>
          <a:xfrm>
            <a:off x="457200" y="1600200"/>
            <a:ext cx="8229600" cy="4525963"/>
          </a:xfrm>
        </p:spPr>
        <p:txBody>
          <a:bodyPr vert="horz" lIns="91440" tIns="45720" rIns="91440" bIns="45720" rtlCol="1">
            <a:normAutofit/>
          </a:bodyPr>
          <a:lstStyle/>
          <a:p>
            <a:pPr marL="342900" indent="-342900" algn="r" defTabSz="914400" eaLnBrk="1" latinLnBrk="0" hangingPunct="1">
              <a:spcBef>
                <a:spcPct val="20000"/>
              </a:spcBef>
              <a:buClr>
                <a:srgbClr val="FF0000"/>
              </a:buClr>
              <a:buFont typeface="Arial" pitchFamily="34" charset="0"/>
              <a:buChar char="•"/>
            </a:pPr>
            <a:r>
              <a:rPr lang="fa-IR" sz="2400" dirty="0" smtClean="0">
                <a:cs typeface="B Nazanin" panose="00000400000000000000" pitchFamily="2" charset="-78"/>
              </a:rPr>
              <a:t>رویکرد حریصانه </a:t>
            </a:r>
          </a:p>
          <a:p>
            <a:pPr marL="342900" indent="-342900" algn="r" defTabSz="914400" eaLnBrk="1" latinLnBrk="0" hangingPunct="1">
              <a:spcBef>
                <a:spcPct val="20000"/>
              </a:spcBef>
              <a:buClr>
                <a:srgbClr val="FF0000"/>
              </a:buClr>
              <a:buFont typeface="Arial" pitchFamily="34" charset="0"/>
              <a:buChar char="•"/>
            </a:pPr>
            <a:r>
              <a:rPr lang="fa-IR" sz="2400" dirty="0" smtClean="0">
                <a:cs typeface="B Nazanin" panose="00000400000000000000" pitchFamily="2" charset="-78"/>
              </a:rPr>
              <a:t>هدف: کاهش زمان پاسخ دهی، انرژی مصرفی کل و نرخ تفاضلات </a:t>
            </a:r>
            <a:r>
              <a:rPr lang="en-US" sz="2400" dirty="0" smtClean="0">
                <a:latin typeface="Times New Roman" panose="02020603050405020304" pitchFamily="18" charset="0"/>
                <a:cs typeface="Times New Roman" panose="02020603050405020304" pitchFamily="18" charset="0"/>
              </a:rPr>
              <a:t>SLA</a:t>
            </a:r>
          </a:p>
          <a:p>
            <a:pPr marL="342900" indent="-342900" algn="r" defTabSz="914400" eaLnBrk="1" latinLnBrk="0" hangingPunct="1">
              <a:spcBef>
                <a:spcPct val="20000"/>
              </a:spcBef>
              <a:buClr>
                <a:srgbClr val="FF0000"/>
              </a:buClr>
              <a:buFont typeface="Arial" pitchFamily="34" charset="0"/>
              <a:buChar char="•"/>
            </a:pPr>
            <a:r>
              <a:rPr lang="fa-IR" sz="2400" dirty="0" smtClean="0">
                <a:latin typeface="Times New Roman" panose="02020603050405020304" pitchFamily="18" charset="0"/>
                <a:cs typeface="B Nazanin" panose="00000400000000000000" pitchFamily="2" charset="-78"/>
              </a:rPr>
              <a:t>روش سلسله مراتبی </a:t>
            </a:r>
          </a:p>
          <a:p>
            <a:pPr marL="342900" indent="-342900" algn="r" defTabSz="914400" eaLnBrk="1" latinLnBrk="0" hangingPunct="1">
              <a:spcBef>
                <a:spcPct val="20000"/>
              </a:spcBef>
              <a:buClr>
                <a:srgbClr val="FF0000"/>
              </a:buClr>
              <a:buFont typeface="Arial" pitchFamily="34" charset="0"/>
              <a:buChar char="•"/>
            </a:pPr>
            <a:endParaRPr lang="fa-IR" sz="2400" dirty="0">
              <a:cs typeface="B Nazanin" panose="00000400000000000000" pitchFamily="2" charset="-78"/>
            </a:endParaRPr>
          </a:p>
        </p:txBody>
      </p:sp>
      <p:sp>
        <p:nvSpPr>
          <p:cNvPr id="10"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a:solidFill>
                  <a:schemeClr val="tx1"/>
                </a:solidFill>
                <a:latin typeface="B Nazanin" pitchFamily="2" charset="-78"/>
                <a:cs typeface="B Nazanin" pitchFamily="2" charset="-78"/>
              </a:rPr>
              <a:t>ماه 1398</a:t>
            </a:r>
            <a:endParaRPr lang="fa-IR" sz="1400" dirty="0">
              <a:solidFill>
                <a:schemeClr val="tx1"/>
              </a:solidFill>
              <a:latin typeface="B Nazanin" pitchFamily="2" charset="-78"/>
              <a:cs typeface="B Nazanin"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latin typeface="B Nazanin" pitchFamily="2" charset="-78"/>
                <a:cs typeface="B Nazanin"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11</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pic>
        <p:nvPicPr>
          <p:cNvPr id="7" name="Picture 6">
            <a:extLst>
              <a:ext uri="{FF2B5EF4-FFF2-40B4-BE49-F238E27FC236}">
                <a16:creationId xmlns:a16="http://schemas.microsoft.com/office/drawing/2014/main" xmlns="" id="{725D1CD3-E3A3-0948-A153-156CC28ADB7D}"/>
              </a:ext>
            </a:extLst>
          </p:cNvPr>
          <p:cNvPicPr>
            <a:picLocks noChangeAspect="1"/>
          </p:cNvPicPr>
          <p:nvPr/>
        </p:nvPicPr>
        <p:blipFill>
          <a:blip r:embed="rId2"/>
          <a:stretch>
            <a:fillRect/>
          </a:stretch>
        </p:blipFill>
        <p:spPr>
          <a:xfrm>
            <a:off x="284869" y="3206514"/>
            <a:ext cx="8574262" cy="2692605"/>
          </a:xfrm>
          <a:prstGeom prst="rect">
            <a:avLst/>
          </a:prstGeom>
        </p:spPr>
      </p:pic>
      <p:pic>
        <p:nvPicPr>
          <p:cNvPr id="8" name="Content Placeholder 2">
            <a:extLst>
              <a:ext uri="{FF2B5EF4-FFF2-40B4-BE49-F238E27FC236}">
                <a16:creationId xmlns="" xmlns:a16="http://schemas.microsoft.com/office/drawing/2014/main" id="{15EE0CB0-7218-284C-AA62-B990F6FE5DA4}"/>
              </a:ext>
            </a:extLst>
          </p:cNvPr>
          <p:cNvPicPr>
            <a:picLocks noChangeAspect="1"/>
          </p:cNvPicPr>
          <p:nvPr/>
        </p:nvPicPr>
        <p:blipFill>
          <a:blip r:embed="rId3"/>
          <a:stretch>
            <a:fillRect/>
          </a:stretch>
        </p:blipFill>
        <p:spPr>
          <a:xfrm>
            <a:off x="3847611" y="2886412"/>
            <a:ext cx="5097686" cy="3540051"/>
          </a:xfrm>
          <a:prstGeom prst="rect">
            <a:avLst/>
          </a:prstGeom>
        </p:spPr>
      </p:pic>
      <p:cxnSp>
        <p:nvCxnSpPr>
          <p:cNvPr id="12" name="Straight Connector 11">
            <a:extLst>
              <a:ext uri="{FF2B5EF4-FFF2-40B4-BE49-F238E27FC236}">
                <a16:creationId xmlns="" xmlns:a16="http://schemas.microsoft.com/office/drawing/2014/main" id="{A1AC5FA5-9D2E-2444-99FB-CEDD05C79EA3}"/>
              </a:ext>
            </a:extLst>
          </p:cNvPr>
          <p:cNvCxnSpPr>
            <a:cxnSpLocks/>
          </p:cNvCxnSpPr>
          <p:nvPr/>
        </p:nvCxnSpPr>
        <p:spPr>
          <a:xfrm flipV="1">
            <a:off x="539552" y="3206514"/>
            <a:ext cx="3600400" cy="1230598"/>
          </a:xfrm>
          <a:prstGeom prst="line">
            <a:avLst/>
          </a:prstGeom>
          <a:ln w="66675" cmpd="sng">
            <a:solidFill>
              <a:schemeClr val="dk1"/>
            </a:solidFill>
            <a:prstDash val="soli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 xmlns:a16="http://schemas.microsoft.com/office/drawing/2014/main" id="{454279CF-1BE4-0C48-A87E-3590BCF5F572}"/>
              </a:ext>
            </a:extLst>
          </p:cNvPr>
          <p:cNvCxnSpPr>
            <a:cxnSpLocks/>
          </p:cNvCxnSpPr>
          <p:nvPr/>
        </p:nvCxnSpPr>
        <p:spPr>
          <a:xfrm>
            <a:off x="486276" y="5319148"/>
            <a:ext cx="3653676" cy="1026301"/>
          </a:xfrm>
          <a:prstGeom prst="line">
            <a:avLst/>
          </a:prstGeom>
          <a:ln w="66675" cmpd="sng">
            <a:solidFill>
              <a:schemeClr val="dk1"/>
            </a:solidFill>
            <a:prstDash val="solid"/>
          </a:ln>
        </p:spPr>
        <p:style>
          <a:lnRef idx="1">
            <a:schemeClr val="dk1"/>
          </a:lnRef>
          <a:fillRef idx="0">
            <a:schemeClr val="dk1"/>
          </a:fillRef>
          <a:effectRef idx="0">
            <a:schemeClr val="dk1"/>
          </a:effectRef>
          <a:fontRef idx="minor">
            <a:schemeClr val="tx1"/>
          </a:fontRef>
        </p:style>
      </p:cxnSp>
      <p:sp>
        <p:nvSpPr>
          <p:cNvPr id="14" name="Rounded Rectangle 13">
            <a:extLst>
              <a:ext uri="{FF2B5EF4-FFF2-40B4-BE49-F238E27FC236}">
                <a16:creationId xmlns:a16="http://schemas.microsoft.com/office/drawing/2014/main" xmlns="" id="{2F1847B1-CCF3-004D-9BBB-0049FBDD3B05}"/>
              </a:ext>
            </a:extLst>
          </p:cNvPr>
          <p:cNvSpPr/>
          <p:nvPr/>
        </p:nvSpPr>
        <p:spPr>
          <a:xfrm>
            <a:off x="371034" y="5331919"/>
            <a:ext cx="193020" cy="305054"/>
          </a:xfrm>
          <a:prstGeom prst="roundRect">
            <a:avLst>
              <a:gd name="adj" fmla="val 35941"/>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1360537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par>
                                <p:cTn id="24" presetID="22" presetClass="entr" presetSubtype="8"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par>
                          <p:cTn id="27" fill="hold">
                            <p:stCondLst>
                              <p:cond delay="50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nodeType="clickEffect">
                                  <p:stCondLst>
                                    <p:cond delay="0"/>
                                  </p:stCondLst>
                                  <p:childTnLst>
                                    <p:animEffect transition="out" filter="wipe(down)">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22" presetClass="exit" presetSubtype="4" fill="hold" nodeType="withEffect">
                                  <p:stCondLst>
                                    <p:cond delay="0"/>
                                  </p:stCondLst>
                                  <p:childTnLst>
                                    <p:animEffect transition="out" filter="wipe(down)">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par>
                                <p:cTn id="39" presetID="22" presetClass="exit" presetSubtype="4" fill="hold" nodeType="withEffect">
                                  <p:stCondLst>
                                    <p:cond delay="0"/>
                                  </p:stCondLst>
                                  <p:childTnLst>
                                    <p:animEffect transition="out" filter="wipe(down)">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1" nodeType="clickEffect">
                                  <p:stCondLst>
                                    <p:cond delay="0"/>
                                  </p:stCondLst>
                                  <p:childTnLst>
                                    <p:animMotion origin="layout" path="M 0 0 L 0.01962 0.00046 L 0.01962 0.00046 " pathEditMode="relative" ptsTypes="AAA">
                                      <p:cBhvr>
                                        <p:cTn id="49" dur="2000" fill="hold"/>
                                        <p:tgtEl>
                                          <p:spTgt spid="14"/>
                                        </p:tgtEl>
                                        <p:attrNameLst>
                                          <p:attrName>ppt_x</p:attrName>
                                          <p:attrName>ppt_y</p:attrName>
                                        </p:attrNameLst>
                                      </p:cBhvr>
                                    </p:animMotion>
                                  </p:childTnLst>
                                </p:cTn>
                              </p:par>
                            </p:childTnLst>
                          </p:cTn>
                        </p:par>
                        <p:par>
                          <p:cTn id="50" fill="hold">
                            <p:stCondLst>
                              <p:cond delay="2000"/>
                            </p:stCondLst>
                            <p:childTnLst>
                              <p:par>
                                <p:cTn id="51" presetID="0" presetClass="path" presetSubtype="0" accel="50000" decel="50000" fill="hold" grpId="2" nodeType="afterEffect">
                                  <p:stCondLst>
                                    <p:cond delay="0"/>
                                  </p:stCondLst>
                                  <p:childTnLst>
                                    <p:animMotion origin="layout" path="M 0.01979 0.00023 L 0.0408 0.00023 " pathEditMode="relative" ptsTypes="AA">
                                      <p:cBhvr>
                                        <p:cTn id="52" dur="2000" fill="hold"/>
                                        <p:tgtEl>
                                          <p:spTgt spid="14"/>
                                        </p:tgtEl>
                                        <p:attrNameLst>
                                          <p:attrName>ppt_x</p:attrName>
                                          <p:attrName>ppt_y</p:attrName>
                                        </p:attrNameLst>
                                      </p:cBhvr>
                                    </p:animMotion>
                                  </p:childTnLst>
                                </p:cTn>
                              </p:par>
                            </p:childTnLst>
                          </p:cTn>
                        </p:par>
                        <p:par>
                          <p:cTn id="53" fill="hold">
                            <p:stCondLst>
                              <p:cond delay="4000"/>
                            </p:stCondLst>
                            <p:childTnLst>
                              <p:par>
                                <p:cTn id="54" presetID="0" presetClass="path" presetSubtype="0" accel="50000" decel="50000" fill="hold" grpId="3" nodeType="afterEffect">
                                  <p:stCondLst>
                                    <p:cond delay="0"/>
                                  </p:stCondLst>
                                  <p:childTnLst>
                                    <p:animMotion origin="layout" path="M 0.04115 0.00023 L 0.06198 0.00023 " pathEditMode="relative" ptsTypes="AA">
                                      <p:cBhvr>
                                        <p:cTn id="55" dur="2000" fill="hold"/>
                                        <p:tgtEl>
                                          <p:spTgt spid="14"/>
                                        </p:tgtEl>
                                        <p:attrNameLst>
                                          <p:attrName>ppt_x</p:attrName>
                                          <p:attrName>ppt_y</p:attrName>
                                        </p:attrNameLst>
                                      </p:cBhvr>
                                    </p:animMotion>
                                  </p:childTnLst>
                                </p:cTn>
                              </p:par>
                            </p:childTnLst>
                          </p:cTn>
                        </p:par>
                      </p:childTnLst>
                    </p:cTn>
                  </p:par>
                  <p:par>
                    <p:cTn id="56" fill="hold">
                      <p:stCondLst>
                        <p:cond delay="indefinite"/>
                      </p:stCondLst>
                      <p:childTnLst>
                        <p:par>
                          <p:cTn id="57" fill="hold">
                            <p:stCondLst>
                              <p:cond delay="0"/>
                            </p:stCondLst>
                            <p:childTnLst>
                              <p:par>
                                <p:cTn id="58" presetID="0" presetClass="path" presetSubtype="0" accel="50000" decel="50000" fill="hold" grpId="4" nodeType="clickEffect">
                                  <p:stCondLst>
                                    <p:cond delay="0"/>
                                  </p:stCondLst>
                                  <p:childTnLst>
                                    <p:animMotion origin="layout" path="M 0.06233 0.00046 L 0.01042 1.48148E-6 " pathEditMode="relative" ptsTypes="AA">
                                      <p:cBhvr>
                                        <p:cTn id="59" dur="2000" fill="hold"/>
                                        <p:tgtEl>
                                          <p:spTgt spid="14"/>
                                        </p:tgtEl>
                                        <p:attrNameLst>
                                          <p:attrName>ppt_x</p:attrName>
                                          <p:attrName>ppt_y</p:attrName>
                                        </p:attrNameLst>
                                      </p:cBhvr>
                                    </p:animMotion>
                                  </p:childTnLst>
                                </p:cTn>
                              </p:par>
                              <p:par>
                                <p:cTn id="60" presetID="6" presetClass="emph" presetSubtype="0" fill="hold" grpId="5" nodeType="withEffect">
                                  <p:stCondLst>
                                    <p:cond delay="0"/>
                                  </p:stCondLst>
                                  <p:childTnLst>
                                    <p:animScale>
                                      <p:cBhvr>
                                        <p:cTn id="61" dur="2000" fill="hold"/>
                                        <p:tgtEl>
                                          <p:spTgt spid="14"/>
                                        </p:tgtEl>
                                      </p:cBhvr>
                                      <p:by x="200000" y="100000"/>
                                    </p:animScale>
                                  </p:childTnLst>
                                </p:cTn>
                              </p:par>
                            </p:childTnLst>
                          </p:cTn>
                        </p:par>
                      </p:childTnLst>
                    </p:cTn>
                  </p:par>
                  <p:par>
                    <p:cTn id="62" fill="hold">
                      <p:stCondLst>
                        <p:cond delay="indefinite"/>
                      </p:stCondLst>
                      <p:childTnLst>
                        <p:par>
                          <p:cTn id="63" fill="hold">
                            <p:stCondLst>
                              <p:cond delay="0"/>
                            </p:stCondLst>
                            <p:childTnLst>
                              <p:par>
                                <p:cTn id="64" presetID="0" presetClass="path" presetSubtype="0" accel="50000" decel="50000" fill="hold" grpId="6" nodeType="clickEffect">
                                  <p:stCondLst>
                                    <p:cond delay="0"/>
                                  </p:stCondLst>
                                  <p:childTnLst>
                                    <p:animMotion origin="layout" path="M 0.01111 0.00023 L 0.0316 0.00069 " pathEditMode="relative" ptsTypes="AA">
                                      <p:cBhvr>
                                        <p:cTn id="65" dur="2000" fill="hold"/>
                                        <p:tgtEl>
                                          <p:spTgt spid="14"/>
                                        </p:tgtEl>
                                        <p:attrNameLst>
                                          <p:attrName>ppt_x</p:attrName>
                                          <p:attrName>ppt_y</p:attrName>
                                        </p:attrNameLst>
                                      </p:cBhvr>
                                    </p:animMotion>
                                  </p:childTnLst>
                                </p:cTn>
                              </p:par>
                            </p:childTnLst>
                          </p:cTn>
                        </p:par>
                      </p:childTnLst>
                    </p:cTn>
                  </p:par>
                  <p:par>
                    <p:cTn id="66" fill="hold">
                      <p:stCondLst>
                        <p:cond delay="indefinite"/>
                      </p:stCondLst>
                      <p:childTnLst>
                        <p:par>
                          <p:cTn id="67" fill="hold">
                            <p:stCondLst>
                              <p:cond delay="0"/>
                            </p:stCondLst>
                            <p:childTnLst>
                              <p:par>
                                <p:cTn id="68" presetID="0" presetClass="path" presetSubtype="0" accel="50000" decel="50000" fill="hold" grpId="7" nodeType="clickEffect">
                                  <p:stCondLst>
                                    <p:cond delay="0"/>
                                  </p:stCondLst>
                                  <p:childTnLst>
                                    <p:animMotion origin="layout" path="M 0.03195 0.00069 L 0.05209 0.00162 " pathEditMode="relative" ptsTypes="AA">
                                      <p:cBhvr>
                                        <p:cTn id="69" dur="2000" fill="hold"/>
                                        <p:tgtEl>
                                          <p:spTgt spid="14"/>
                                        </p:tgtEl>
                                        <p:attrNameLst>
                                          <p:attrName>ppt_x</p:attrName>
                                          <p:attrName>ppt_y</p:attrName>
                                        </p:attrNameLst>
                                      </p:cBhvr>
                                    </p:animMotion>
                                  </p:childTnLst>
                                </p:cTn>
                              </p:par>
                            </p:childTnLst>
                          </p:cTn>
                        </p:par>
                      </p:childTnLst>
                    </p:cTn>
                  </p:par>
                  <p:par>
                    <p:cTn id="70" fill="hold">
                      <p:stCondLst>
                        <p:cond delay="indefinite"/>
                      </p:stCondLst>
                      <p:childTnLst>
                        <p:par>
                          <p:cTn id="71" fill="hold">
                            <p:stCondLst>
                              <p:cond delay="0"/>
                            </p:stCondLst>
                            <p:childTnLst>
                              <p:par>
                                <p:cTn id="72" presetID="0" presetClass="path" presetSubtype="0" accel="50000" decel="50000" fill="hold" grpId="8" nodeType="clickEffect">
                                  <p:stCondLst>
                                    <p:cond delay="0"/>
                                  </p:stCondLst>
                                  <p:childTnLst>
                                    <p:animMotion origin="layout" path="M 0.05243 0.00116 L 0.02014 0.00116 " pathEditMode="relative" ptsTypes="AA">
                                      <p:cBhvr>
                                        <p:cTn id="73" dur="2000" fill="hold"/>
                                        <p:tgtEl>
                                          <p:spTgt spid="14"/>
                                        </p:tgtEl>
                                        <p:attrNameLst>
                                          <p:attrName>ppt_x</p:attrName>
                                          <p:attrName>ppt_y</p:attrName>
                                        </p:attrNameLst>
                                      </p:cBhvr>
                                    </p:animMotion>
                                  </p:childTnLst>
                                </p:cTn>
                              </p:par>
                              <p:par>
                                <p:cTn id="74" presetID="6" presetClass="emph" presetSubtype="0" fill="hold" grpId="9" nodeType="withEffect">
                                  <p:stCondLst>
                                    <p:cond delay="0"/>
                                  </p:stCondLst>
                                  <p:childTnLst>
                                    <p:animScale>
                                      <p:cBhvr>
                                        <p:cTn id="75" dur="2000" fill="hold"/>
                                        <p:tgtEl>
                                          <p:spTgt spid="14"/>
                                        </p:tgtEl>
                                      </p:cBhvr>
                                      <p:by x="2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4" grpId="3" animBg="1"/>
      <p:bldP spid="14" grpId="4" animBg="1"/>
      <p:bldP spid="14" grpId="5" animBg="1"/>
      <p:bldP spid="14" grpId="6" animBg="1"/>
      <p:bldP spid="14" grpId="7" animBg="1"/>
      <p:bldP spid="14" grpId="8" animBg="1"/>
      <p:bldP spid="14" grpId="9"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defTabSz="914400" eaLnBrk="1" latinLnBrk="0" hangingPunct="1">
              <a:spcBef>
                <a:spcPct val="0"/>
              </a:spcBef>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راه حل پیشنهادی</a:t>
            </a:r>
            <a:endParaRPr lang="fa-IR" sz="4000" dirty="0">
              <a:solidFill>
                <a:srgbClr val="002060"/>
              </a:solidFill>
              <a:cs typeface="B Koodak" pitchFamily="2" charset="-78"/>
            </a:endParaRPr>
          </a:p>
        </p:txBody>
      </p:sp>
      <p:sp>
        <p:nvSpPr>
          <p:cNvPr id="3" name="Content Placeholder 2"/>
          <p:cNvSpPr>
            <a:spLocks noGrp="1"/>
          </p:cNvSpPr>
          <p:nvPr>
            <p:ph idx="1"/>
          </p:nvPr>
        </p:nvSpPr>
        <p:spPr>
          <a:xfrm>
            <a:off x="457200" y="1600200"/>
            <a:ext cx="8229600" cy="4525963"/>
          </a:xfrm>
        </p:spPr>
        <p:txBody>
          <a:bodyPr vert="horz" lIns="91440" tIns="45720" rIns="91440" bIns="45720" rtlCol="1">
            <a:normAutofit/>
          </a:bodyPr>
          <a:lstStyle/>
          <a:p>
            <a:pPr marL="342900" indent="-342900" algn="r" defTabSz="914400" eaLnBrk="1" latinLnBrk="0" hangingPunct="1">
              <a:spcBef>
                <a:spcPct val="20000"/>
              </a:spcBef>
              <a:buClr>
                <a:srgbClr val="FF0000"/>
              </a:buClr>
              <a:buFont typeface="Arial" pitchFamily="34" charset="0"/>
              <a:buChar char="•"/>
            </a:pPr>
            <a:r>
              <a:rPr lang="fa-IR" sz="2400" dirty="0" smtClean="0">
                <a:cs typeface="B Nazanin" panose="00000400000000000000" pitchFamily="2" charset="-78"/>
              </a:rPr>
              <a:t>تعریف یک </a:t>
            </a:r>
            <a:r>
              <a:rPr lang="fa-IR" sz="2400" b="1" dirty="0" smtClean="0">
                <a:cs typeface="B Nazanin" panose="00000400000000000000" pitchFamily="2" charset="-78"/>
              </a:rPr>
              <a:t>حد آستانه </a:t>
            </a:r>
            <a:r>
              <a:rPr lang="fa-IR" sz="2400" dirty="0" smtClean="0">
                <a:cs typeface="B Nazanin" panose="00000400000000000000" pitchFamily="2" charset="-78"/>
              </a:rPr>
              <a:t>اولیه برای استقرار ماشین های مجازی درخواست شده</a:t>
            </a:r>
          </a:p>
          <a:p>
            <a:pPr marL="342900" indent="-342900" algn="r" defTabSz="914400" eaLnBrk="1" latinLnBrk="0" hangingPunct="1">
              <a:spcBef>
                <a:spcPct val="20000"/>
              </a:spcBef>
              <a:buClr>
                <a:srgbClr val="FF0000"/>
              </a:buClr>
              <a:buFont typeface="Arial" pitchFamily="34" charset="0"/>
              <a:buChar char="•"/>
            </a:pPr>
            <a:endParaRPr lang="fa-IR" sz="2400" dirty="0">
              <a:cs typeface="B Nazanin" panose="00000400000000000000" pitchFamily="2" charset="-78"/>
            </a:endParaRPr>
          </a:p>
          <a:p>
            <a:pPr marL="342900" indent="-342900" algn="r" defTabSz="914400" eaLnBrk="1" latinLnBrk="0" hangingPunct="1">
              <a:spcBef>
                <a:spcPct val="20000"/>
              </a:spcBef>
              <a:buClr>
                <a:srgbClr val="FF0000"/>
              </a:buClr>
              <a:buFont typeface="Arial" pitchFamily="34" charset="0"/>
              <a:buChar char="•"/>
            </a:pPr>
            <a:r>
              <a:rPr lang="fa-IR" sz="2400" dirty="0" smtClean="0">
                <a:cs typeface="B Nazanin" panose="00000400000000000000" pitchFamily="2" charset="-78"/>
              </a:rPr>
              <a:t>مهاجرت ماشین های مجازی در دو حالت انجام می شود:</a:t>
            </a:r>
          </a:p>
          <a:p>
            <a:pPr lvl="1" indent="-342900">
              <a:buClr>
                <a:srgbClr val="FF0000"/>
              </a:buClr>
              <a:buFont typeface="Arial" pitchFamily="34" charset="0"/>
              <a:buChar char="•"/>
            </a:pPr>
            <a:endParaRPr lang="fa-IR" sz="2000" dirty="0">
              <a:cs typeface="B Nazanin" panose="00000400000000000000" pitchFamily="2" charset="-78"/>
            </a:endParaRPr>
          </a:p>
          <a:p>
            <a:pPr lvl="1" indent="-342900">
              <a:buClr>
                <a:srgbClr val="FF0000"/>
              </a:buClr>
              <a:buFont typeface="Arial" pitchFamily="34" charset="0"/>
              <a:buChar char="•"/>
            </a:pPr>
            <a:r>
              <a:rPr lang="fa-IR" sz="2400" dirty="0">
                <a:cs typeface="B Nazanin" panose="00000400000000000000" pitchFamily="2" charset="-78"/>
              </a:rPr>
              <a:t>به صورت دوره ای و در بازه های زمانی مشخصی بر اساس وضعیت دیتاسنتر و میزان ترافیک لایه شبکه </a:t>
            </a:r>
            <a:endParaRPr lang="fa-IR" sz="2400" dirty="0" smtClean="0">
              <a:cs typeface="B Nazanin" panose="00000400000000000000" pitchFamily="2" charset="-78"/>
            </a:endParaRPr>
          </a:p>
          <a:p>
            <a:pPr lvl="1" indent="-342900">
              <a:buClr>
                <a:srgbClr val="FF0000"/>
              </a:buClr>
              <a:buFont typeface="Arial" pitchFamily="34" charset="0"/>
              <a:buChar char="•"/>
            </a:pPr>
            <a:r>
              <a:rPr lang="fa-IR" sz="2400" dirty="0" smtClean="0">
                <a:cs typeface="B Nazanin" panose="00000400000000000000" pitchFamily="2" charset="-78"/>
              </a:rPr>
              <a:t>ظرفیت </a:t>
            </a:r>
            <a:r>
              <a:rPr lang="fa-IR" sz="2400" dirty="0">
                <a:cs typeface="B Nazanin" panose="00000400000000000000" pitchFamily="2" charset="-78"/>
              </a:rPr>
              <a:t>تخصیص منابع بیش از حد </a:t>
            </a:r>
            <a:r>
              <a:rPr lang="fa-IR" sz="2400" dirty="0" smtClean="0">
                <a:cs typeface="B Nazanin" panose="00000400000000000000" pitchFamily="2" charset="-78"/>
              </a:rPr>
              <a:t>باشد</a:t>
            </a:r>
          </a:p>
          <a:p>
            <a:pPr>
              <a:buClr>
                <a:srgbClr val="FF0000"/>
              </a:buClr>
            </a:pPr>
            <a:endParaRPr lang="fa-IR" dirty="0">
              <a:cs typeface="B Nazanin" panose="00000400000000000000" pitchFamily="2" charset="-78"/>
            </a:endParaRPr>
          </a:p>
        </p:txBody>
      </p:sp>
      <p:sp>
        <p:nvSpPr>
          <p:cNvPr id="10"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a:solidFill>
                  <a:schemeClr val="tx1"/>
                </a:solidFill>
                <a:latin typeface="B Nazanin" pitchFamily="2" charset="-78"/>
                <a:cs typeface="B Nazanin" pitchFamily="2" charset="-78"/>
              </a:rPr>
              <a:t>ماه 1398</a:t>
            </a:r>
            <a:endParaRPr lang="fa-IR" sz="1400" dirty="0">
              <a:solidFill>
                <a:schemeClr val="tx1"/>
              </a:solidFill>
              <a:latin typeface="B Nazanin" pitchFamily="2" charset="-78"/>
              <a:cs typeface="B Nazanin"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latin typeface="B Nazanin" pitchFamily="2" charset="-78"/>
                <a:cs typeface="B Nazanin"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12</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spTree>
    <p:extLst>
      <p:ext uri="{BB962C8B-B14F-4D97-AF65-F5344CB8AC3E}">
        <p14:creationId xmlns:p14="http://schemas.microsoft.com/office/powerpoint/2010/main" val="1942633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پیاده سازی</a:t>
            </a:r>
          </a:p>
        </p:txBody>
      </p:sp>
      <p:sp>
        <p:nvSpPr>
          <p:cNvPr id="3" name="Content Placeholder 2"/>
          <p:cNvSpPr>
            <a:spLocks noGrp="1"/>
          </p:cNvSpPr>
          <p:nvPr>
            <p:ph idx="1"/>
          </p:nvPr>
        </p:nvSpPr>
        <p:spPr>
          <a:xfrm>
            <a:off x="323528" y="1484784"/>
            <a:ext cx="8363272" cy="4525963"/>
          </a:xfrm>
        </p:spPr>
        <p:txBody>
          <a:bodyPr/>
          <a:lstStyle/>
          <a:p>
            <a:pPr>
              <a:buClr>
                <a:srgbClr val="FF0000"/>
              </a:buClr>
            </a:pPr>
            <a:r>
              <a:rPr lang="fa-IR" sz="2800" dirty="0" smtClean="0">
                <a:cs typeface="B Nazanin" panose="00000400000000000000" pitchFamily="2" charset="-78"/>
              </a:rPr>
              <a:t>پیاده سازی اولیه با استفاده از </a:t>
            </a:r>
            <a:r>
              <a:rPr lang="en-US" sz="2800" dirty="0" smtClean="0">
                <a:cs typeface="+mj-cs"/>
              </a:rPr>
              <a:t>Mininet</a:t>
            </a:r>
            <a:endParaRPr lang="fa-IR" sz="2800" dirty="0" smtClean="0">
              <a:cs typeface="+mj-cs"/>
            </a:endParaRPr>
          </a:p>
          <a:p>
            <a:pPr lvl="1">
              <a:buClr>
                <a:srgbClr val="FF0000"/>
              </a:buClr>
            </a:pPr>
            <a:r>
              <a:rPr lang="fa-IR" dirty="0">
                <a:cs typeface="B Nazanin" panose="00000400000000000000" pitchFamily="2" charset="-78"/>
              </a:rPr>
              <a:t>اعمال محلیت </a:t>
            </a:r>
            <a:r>
              <a:rPr lang="fa-IR" dirty="0" smtClean="0">
                <a:cs typeface="B Nazanin" panose="00000400000000000000" pitchFamily="2" charset="-78"/>
              </a:rPr>
              <a:t>فیزیکی</a:t>
            </a:r>
          </a:p>
          <a:p>
            <a:pPr lvl="1">
              <a:buClr>
                <a:srgbClr val="FF0000"/>
              </a:buClr>
            </a:pPr>
            <a:r>
              <a:rPr lang="fa-IR" dirty="0" smtClean="0">
                <a:cs typeface="B Nazanin" panose="00000400000000000000" pitchFamily="2" charset="-78"/>
              </a:rPr>
              <a:t>اعمال محلیت ضمنی</a:t>
            </a:r>
            <a:endParaRPr lang="fa-IR" dirty="0">
              <a:cs typeface="B Nazanin" panose="00000400000000000000" pitchFamily="2" charset="-78"/>
            </a:endParaRPr>
          </a:p>
          <a:p>
            <a:pPr marL="0" indent="0">
              <a:buClr>
                <a:srgbClr val="FF0000"/>
              </a:buClr>
              <a:buNone/>
            </a:pPr>
            <a:endParaRPr lang="fa-IR" sz="2800" dirty="0">
              <a:cs typeface="+mj-cs"/>
            </a:endParaRPr>
          </a:p>
        </p:txBody>
      </p:sp>
      <p:sp>
        <p:nvSpPr>
          <p:cNvPr id="10"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a:solidFill>
                  <a:schemeClr val="tx1"/>
                </a:solidFill>
                <a:latin typeface="B Nazanin" pitchFamily="2" charset="-78"/>
                <a:cs typeface="B Nazanin" pitchFamily="2" charset="-78"/>
              </a:rPr>
              <a:t>ماه 1398</a:t>
            </a:r>
            <a:endParaRPr lang="fa-IR" sz="1400" dirty="0">
              <a:solidFill>
                <a:schemeClr val="tx1"/>
              </a:solidFill>
              <a:latin typeface="B Nazanin" pitchFamily="2" charset="-78"/>
              <a:cs typeface="B Nazanin"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latin typeface="B Nazanin" pitchFamily="2" charset="-78"/>
                <a:cs typeface="B Nazanin"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13</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06" y="2027262"/>
            <a:ext cx="5156574" cy="385001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06" y="3212976"/>
            <a:ext cx="5156574" cy="266429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8999" y="1960116"/>
            <a:ext cx="3019425" cy="24384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8999" y="4384501"/>
            <a:ext cx="3019425" cy="242887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9464" y="1997241"/>
            <a:ext cx="7271460" cy="4733822"/>
          </a:xfrm>
          <a:prstGeom prst="rect">
            <a:avLst/>
          </a:prstGeom>
        </p:spPr>
      </p:pic>
    </p:spTree>
    <p:extLst>
      <p:ext uri="{BB962C8B-B14F-4D97-AF65-F5344CB8AC3E}">
        <p14:creationId xmlns:p14="http://schemas.microsoft.com/office/powerpoint/2010/main" val="254537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3">
                                            <p:txEl>
                                              <p:pRg st="1" end="1"/>
                                            </p:txEl>
                                          </p:spTgt>
                                        </p:tgtEl>
                                        <p:attrNameLst>
                                          <p:attrName>style.visibility</p:attrName>
                                        </p:attrNameLst>
                                      </p:cBhvr>
                                      <p:to>
                                        <p:strVal val="visible"/>
                                      </p:to>
                                    </p:set>
                                    <p:animEffect transition="in" filter="wipe(down)">
                                      <p:cBhvr>
                                        <p:cTn id="48" dur="500"/>
                                        <p:tgtEl>
                                          <p:spTgt spid="3">
                                            <p:txEl>
                                              <p:pRg st="1" end="1"/>
                                            </p:txEl>
                                          </p:spTgt>
                                        </p:tgtEl>
                                      </p:cBhvr>
                                    </p:animEffect>
                                  </p:childTnLst>
                                </p:cTn>
                              </p:par>
                              <p:par>
                                <p:cTn id="49" presetID="22" presetClass="entr" presetSubtype="4" fill="hold" nodeType="with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wipe(down)">
                                      <p:cBhvr>
                                        <p:cTn id="5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پیاده سازی</a:t>
            </a:r>
          </a:p>
        </p:txBody>
      </p:sp>
      <p:sp>
        <p:nvSpPr>
          <p:cNvPr id="3" name="Content Placeholder 2"/>
          <p:cNvSpPr>
            <a:spLocks noGrp="1"/>
          </p:cNvSpPr>
          <p:nvPr>
            <p:ph idx="1"/>
          </p:nvPr>
        </p:nvSpPr>
        <p:spPr/>
        <p:txBody>
          <a:bodyPr vert="horz" lIns="91440" tIns="45720" rIns="91440" bIns="45720" rtlCol="1">
            <a:normAutofit/>
          </a:bodyPr>
          <a:lstStyle/>
          <a:p>
            <a:pPr marL="342900" lvl="1" indent="-342900">
              <a:buClr>
                <a:srgbClr val="FF0000"/>
              </a:buClr>
              <a:buFont typeface="Arial" pitchFamily="34" charset="0"/>
              <a:buChar char="•"/>
            </a:pPr>
            <a:r>
              <a:rPr lang="fa-IR" dirty="0">
                <a:cs typeface="B Nazanin" panose="00000400000000000000" pitchFamily="2" charset="-78"/>
              </a:rPr>
              <a:t>اعمال محلیت </a:t>
            </a:r>
            <a:r>
              <a:rPr lang="fa-IR" dirty="0" smtClean="0">
                <a:cs typeface="B Nazanin" panose="00000400000000000000" pitchFamily="2" charset="-78"/>
              </a:rPr>
              <a:t>فیزیکی</a:t>
            </a:r>
            <a:endParaRPr lang="fa-IR" dirty="0">
              <a:cs typeface="B Nazanin" panose="00000400000000000000" pitchFamily="2" charset="-78"/>
            </a:endParaRPr>
          </a:p>
        </p:txBody>
      </p:sp>
      <p:sp>
        <p:nvSpPr>
          <p:cNvPr id="10"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err="1">
                <a:solidFill>
                  <a:schemeClr val="tx1"/>
                </a:solidFill>
                <a:cs typeface="B Nazanin" panose="00000400000000000000" pitchFamily="2" charset="-78"/>
              </a:rPr>
              <a:t>ماه</a:t>
            </a:r>
            <a:r>
              <a:rPr lang="en-US" sz="1400" dirty="0">
                <a:solidFill>
                  <a:schemeClr val="tx1"/>
                </a:solidFill>
                <a:cs typeface="B Nazanin" panose="00000400000000000000" pitchFamily="2" charset="-78"/>
              </a:rPr>
              <a:t> </a:t>
            </a:r>
            <a:r>
              <a:rPr lang="fa-IR" sz="1400" dirty="0" smtClean="0">
                <a:solidFill>
                  <a:schemeClr val="tx1"/>
                </a:solidFill>
                <a:cs typeface="B Nazanin" panose="00000400000000000000" pitchFamily="2" charset="-78"/>
              </a:rPr>
              <a:t>1398</a:t>
            </a:r>
            <a:endParaRPr lang="fa-IR" sz="1400" dirty="0">
              <a:solidFill>
                <a:schemeClr val="tx1"/>
              </a:solidFill>
              <a:cs typeface="B Nazanin" panose="00000400000000000000"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cs typeface="B Nazanin" panose="00000400000000000000"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14</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35" y="1772816"/>
            <a:ext cx="4880705" cy="28765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2098694"/>
            <a:ext cx="2809875" cy="2209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2" y="4303230"/>
            <a:ext cx="2895600" cy="21717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6475" y="2053713"/>
            <a:ext cx="6472143" cy="4230139"/>
          </a:xfrm>
          <a:prstGeom prst="rect">
            <a:avLst/>
          </a:prstGeom>
        </p:spPr>
      </p:pic>
    </p:spTree>
    <p:extLst>
      <p:ext uri="{BB962C8B-B14F-4D97-AF65-F5344CB8AC3E}">
        <p14:creationId xmlns:p14="http://schemas.microsoft.com/office/powerpoint/2010/main" val="3718999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پیاده سازی</a:t>
            </a:r>
          </a:p>
        </p:txBody>
      </p:sp>
      <p:sp>
        <p:nvSpPr>
          <p:cNvPr id="3" name="Content Placeholder 2"/>
          <p:cNvSpPr>
            <a:spLocks noGrp="1"/>
          </p:cNvSpPr>
          <p:nvPr>
            <p:ph idx="1"/>
          </p:nvPr>
        </p:nvSpPr>
        <p:spPr/>
        <p:txBody>
          <a:bodyPr vert="horz" lIns="91440" tIns="45720" rIns="91440" bIns="45720" rtlCol="1">
            <a:normAutofit/>
          </a:bodyPr>
          <a:lstStyle/>
          <a:p>
            <a:pPr>
              <a:buClr>
                <a:srgbClr val="FF0000"/>
              </a:buClr>
            </a:pPr>
            <a:r>
              <a:rPr lang="fa-IR" sz="2800" dirty="0" smtClean="0">
                <a:cs typeface="B Nazanin" panose="00000400000000000000" pitchFamily="2" charset="-78"/>
              </a:rPr>
              <a:t>اعمال محلیت ضمنی</a:t>
            </a:r>
            <a:endParaRPr lang="fa-IR" sz="2800" dirty="0">
              <a:cs typeface="B Nazanin" panose="00000400000000000000" pitchFamily="2" charset="-78"/>
            </a:endParaRPr>
          </a:p>
        </p:txBody>
      </p:sp>
      <p:sp>
        <p:nvSpPr>
          <p:cNvPr id="9"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err="1">
                <a:solidFill>
                  <a:schemeClr val="tx1"/>
                </a:solidFill>
                <a:cs typeface="B Nazanin" panose="00000400000000000000" pitchFamily="2" charset="-78"/>
              </a:rPr>
              <a:t>ماه</a:t>
            </a:r>
            <a:r>
              <a:rPr lang="en-US" sz="1400" dirty="0">
                <a:solidFill>
                  <a:schemeClr val="tx1"/>
                </a:solidFill>
                <a:cs typeface="B Nazanin" panose="00000400000000000000" pitchFamily="2" charset="-78"/>
              </a:rPr>
              <a:t> </a:t>
            </a:r>
            <a:r>
              <a:rPr lang="fa-IR" sz="1400" dirty="0" smtClean="0">
                <a:solidFill>
                  <a:schemeClr val="tx1"/>
                </a:solidFill>
                <a:cs typeface="B Nazanin" panose="00000400000000000000" pitchFamily="2" charset="-78"/>
              </a:rPr>
              <a:t>1398</a:t>
            </a:r>
            <a:endParaRPr lang="fa-IR" sz="1400" dirty="0">
              <a:solidFill>
                <a:schemeClr val="tx1"/>
              </a:solidFill>
              <a:cs typeface="B Nazanin" panose="00000400000000000000" pitchFamily="2" charset="-78"/>
            </a:endParaRPr>
          </a:p>
        </p:txBody>
      </p:sp>
      <p:sp>
        <p:nvSpPr>
          <p:cNvPr id="10"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cs typeface="B Nazanin" panose="00000400000000000000" pitchFamily="2" charset="-78"/>
              </a:rPr>
              <a:t>بنیامین اسلامی</a:t>
            </a:r>
          </a:p>
        </p:txBody>
      </p:sp>
      <p:sp>
        <p:nvSpPr>
          <p:cNvPr id="13" name="Rounded Rectangle 12"/>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15</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4" y="2379627"/>
            <a:ext cx="5638800" cy="28765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953" y="4457274"/>
            <a:ext cx="3097103" cy="230944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6674" y="2173243"/>
            <a:ext cx="2951788" cy="228403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256" y="2275502"/>
            <a:ext cx="7145144" cy="3998420"/>
          </a:xfrm>
          <a:prstGeom prst="rect">
            <a:avLst/>
          </a:prstGeom>
        </p:spPr>
      </p:pic>
    </p:spTree>
    <p:extLst>
      <p:ext uri="{BB962C8B-B14F-4D97-AF65-F5344CB8AC3E}">
        <p14:creationId xmlns:p14="http://schemas.microsoft.com/office/powerpoint/2010/main" val="276366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پیاده سازی</a:t>
            </a:r>
          </a:p>
        </p:txBody>
      </p:sp>
      <p:sp>
        <p:nvSpPr>
          <p:cNvPr id="3" name="Content Placeholder 2"/>
          <p:cNvSpPr>
            <a:spLocks noGrp="1"/>
          </p:cNvSpPr>
          <p:nvPr>
            <p:ph idx="1"/>
          </p:nvPr>
        </p:nvSpPr>
        <p:spPr/>
        <p:txBody>
          <a:bodyPr vert="horz" lIns="91440" tIns="45720" rIns="91440" bIns="45720" rtlCol="1">
            <a:normAutofit/>
          </a:bodyPr>
          <a:lstStyle/>
          <a:p>
            <a:pPr>
              <a:buClr>
                <a:srgbClr val="FF0000"/>
              </a:buClr>
            </a:pPr>
            <a:r>
              <a:rPr lang="fa-IR" sz="2800" dirty="0" smtClean="0">
                <a:cs typeface="B Nazanin" panose="00000400000000000000" pitchFamily="2" charset="-78"/>
              </a:rPr>
              <a:t>پیاده سازی ثانویه با استفاده از </a:t>
            </a:r>
            <a:r>
              <a:rPr lang="en-US" sz="2800" dirty="0" smtClean="0">
                <a:latin typeface="Times New Roman" panose="02020603050405020304" pitchFamily="18" charset="0"/>
                <a:cs typeface="Times New Roman" panose="02020603050405020304" pitchFamily="18" charset="0"/>
              </a:rPr>
              <a:t>CloudSim</a:t>
            </a:r>
            <a:endParaRPr lang="fa-IR" sz="2800" dirty="0">
              <a:latin typeface="Times New Roman" panose="02020603050405020304" pitchFamily="18" charset="0"/>
              <a:cs typeface="Times New Roman" panose="02020603050405020304" pitchFamily="18" charset="0"/>
            </a:endParaRPr>
          </a:p>
          <a:p>
            <a:pPr lvl="1">
              <a:buClr>
                <a:srgbClr val="FF0000"/>
              </a:buClr>
            </a:pPr>
            <a:r>
              <a:rPr lang="en-US" sz="2400" dirty="0" smtClean="0">
                <a:cs typeface="B Koodak" pitchFamily="2" charset="-78"/>
              </a:rPr>
              <a:t>Cloudlet</a:t>
            </a:r>
          </a:p>
          <a:p>
            <a:pPr lvl="1">
              <a:buClr>
                <a:srgbClr val="FF0000"/>
              </a:buClr>
            </a:pPr>
            <a:r>
              <a:rPr lang="en-US" sz="2400" dirty="0" smtClean="0">
                <a:cs typeface="B Koodak" pitchFamily="2" charset="-78"/>
              </a:rPr>
              <a:t>Broker</a:t>
            </a:r>
          </a:p>
          <a:p>
            <a:pPr lvl="1">
              <a:buClr>
                <a:srgbClr val="FF0000"/>
              </a:buClr>
            </a:pPr>
            <a:r>
              <a:rPr lang="en-US" sz="2400" dirty="0" smtClean="0">
                <a:cs typeface="B Koodak" pitchFamily="2" charset="-78"/>
              </a:rPr>
              <a:t>Datacenter</a:t>
            </a:r>
            <a:endParaRPr lang="fa-IR" sz="2400" dirty="0">
              <a:cs typeface="B Koodak" pitchFamily="2" charset="-78"/>
            </a:endParaRPr>
          </a:p>
        </p:txBody>
      </p:sp>
      <p:sp>
        <p:nvSpPr>
          <p:cNvPr id="10"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err="1">
                <a:solidFill>
                  <a:schemeClr val="tx1"/>
                </a:solidFill>
                <a:cs typeface="B Nazanin" panose="00000400000000000000" pitchFamily="2" charset="-78"/>
              </a:rPr>
              <a:t>ماه</a:t>
            </a:r>
            <a:r>
              <a:rPr lang="en-US" sz="1400" dirty="0">
                <a:solidFill>
                  <a:schemeClr val="tx1"/>
                </a:solidFill>
                <a:cs typeface="B Nazanin" panose="00000400000000000000" pitchFamily="2" charset="-78"/>
              </a:rPr>
              <a:t> </a:t>
            </a:r>
            <a:r>
              <a:rPr lang="fa-IR" sz="1400" dirty="0" smtClean="0">
                <a:solidFill>
                  <a:schemeClr val="tx1"/>
                </a:solidFill>
                <a:cs typeface="B Nazanin" panose="00000400000000000000" pitchFamily="2" charset="-78"/>
              </a:rPr>
              <a:t>1398</a:t>
            </a:r>
            <a:endParaRPr lang="fa-IR" sz="1400" dirty="0">
              <a:solidFill>
                <a:schemeClr val="tx1"/>
              </a:solidFill>
              <a:cs typeface="B Nazanin" panose="00000400000000000000"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cs typeface="B Nazanin" panose="00000400000000000000"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16</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457200" y="2135163"/>
            <a:ext cx="5328592" cy="3318404"/>
          </a:xfrm>
          <a:prstGeom prst="rect">
            <a:avLst/>
          </a:prstGeom>
        </p:spPr>
      </p:pic>
    </p:spTree>
    <p:extLst>
      <p:ext uri="{BB962C8B-B14F-4D97-AF65-F5344CB8AC3E}">
        <p14:creationId xmlns:p14="http://schemas.microsoft.com/office/powerpoint/2010/main" val="94847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cs typeface="B Nazanin" panose="00000400000000000000" pitchFamily="2" charset="-78"/>
              </a:rPr>
              <a:t>ارزیابی و نتایج </a:t>
            </a:r>
            <a:endParaRPr lang="fa-IR" sz="4000" dirty="0">
              <a:solidFill>
                <a:srgbClr val="002060"/>
              </a:solidFill>
              <a:cs typeface="B Koodak" pitchFamily="2" charset="-78"/>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vert="horz" lIns="91440" tIns="45720" rIns="91440" bIns="45720" rtlCol="1">
                <a:normAutofit/>
              </a:bodyPr>
              <a:lstStyle/>
              <a:p>
                <a:pPr>
                  <a:buClr>
                    <a:srgbClr val="FF0000"/>
                  </a:buClr>
                </a:pPr>
                <a:r>
                  <a:rPr lang="fa-IR" sz="2800" dirty="0" smtClean="0">
                    <a:cs typeface="B Nazanin" panose="00000400000000000000" pitchFamily="2" charset="-78"/>
                  </a:rPr>
                  <a:t>کاهش توان مصرفی پردازنده ها با استفاده از روش </a:t>
                </a:r>
                <a:r>
                  <a:rPr lang="en-US" sz="2800" dirty="0" smtClean="0">
                    <a:latin typeface="Times New Roman" panose="02020603050405020304" pitchFamily="18" charset="0"/>
                    <a:cs typeface="Times New Roman" panose="02020603050405020304" pitchFamily="18" charset="0"/>
                  </a:rPr>
                  <a:t>DVFS</a:t>
                </a:r>
              </a:p>
              <a:p>
                <a:pPr>
                  <a:buClr>
                    <a:srgbClr val="FF0000"/>
                  </a:buClr>
                </a:pPr>
                <a:endParaRPr lang="fa-IR" sz="2800" dirty="0" smtClean="0">
                  <a:latin typeface="Times New Roman" panose="02020603050405020304" pitchFamily="18" charset="0"/>
                  <a:cs typeface="Times New Roman" panose="02020603050405020304" pitchFamily="18" charset="0"/>
                </a:endParaRPr>
              </a:p>
              <a:p>
                <a:pPr>
                  <a:buClr>
                    <a:srgbClr val="FF0000"/>
                  </a:buClr>
                </a:pPr>
                <a:r>
                  <a:rPr lang="fa-IR" sz="2800" dirty="0" smtClean="0">
                    <a:cs typeface="B Nazanin" panose="00000400000000000000" pitchFamily="2" charset="-78"/>
                  </a:rPr>
                  <a:t>مدل محاسبه زمان پاسخ دهی:</a:t>
                </a:r>
              </a:p>
              <a:p>
                <a:pPr marL="0" indent="0">
                  <a:buClr>
                    <a:srgbClr val="FF0000"/>
                  </a:buClr>
                  <a:buNone/>
                </a:pPr>
                <a14:m>
                  <m:oMathPara xmlns:m="http://schemas.openxmlformats.org/officeDocument/2006/math">
                    <m:oMathParaPr>
                      <m:jc m:val="centerGroup"/>
                    </m:oMathParaPr>
                    <m:oMath xmlns:m="http://schemas.openxmlformats.org/officeDocument/2006/math">
                      <m:r>
                        <a:rPr lang="en-US" sz="1800">
                          <a:latin typeface="Cambria Math" panose="02040503050406030204" pitchFamily="18" charset="0"/>
                          <a:cs typeface="Times New Roman" panose="02020603050405020304" pitchFamily="18" charset="0"/>
                        </a:rPr>
                        <m:t>𝑟𝑒𝑠𝑝𝑜𝑛𝑐𝑒</m:t>
                      </m:r>
                      <m:r>
                        <a:rPr lang="en-US" sz="1800">
                          <a:latin typeface="Cambria Math" panose="02040503050406030204" pitchFamily="18" charset="0"/>
                          <a:cs typeface="Times New Roman" panose="02020603050405020304" pitchFamily="18" charset="0"/>
                        </a:rPr>
                        <m:t> </m:t>
                      </m:r>
                      <m:r>
                        <a:rPr lang="en-US" sz="1800">
                          <a:latin typeface="Cambria Math" panose="02040503050406030204" pitchFamily="18" charset="0"/>
                          <a:cs typeface="Times New Roman" panose="02020603050405020304" pitchFamily="18" charset="0"/>
                        </a:rPr>
                        <m:t>𝑡𝑖𝑚𝑒</m:t>
                      </m:r>
                      <m:r>
                        <a:rPr lang="en-US" sz="1800">
                          <a:latin typeface="Cambria Math" panose="02040503050406030204" pitchFamily="18" charset="0"/>
                          <a:cs typeface="Times New Roman" panose="02020603050405020304" pitchFamily="18" charset="0"/>
                        </a:rPr>
                        <m:t>=</m:t>
                      </m:r>
                      <m:r>
                        <a:rPr lang="en-US" sz="1800">
                          <a:latin typeface="Cambria Math" panose="02040503050406030204" pitchFamily="18" charset="0"/>
                          <a:cs typeface="Times New Roman" panose="02020603050405020304" pitchFamily="18" charset="0"/>
                        </a:rPr>
                        <m:t>𝑠𝑒𝑛𝑑</m:t>
                      </m:r>
                      <m:r>
                        <a:rPr lang="en-US" sz="1800">
                          <a:latin typeface="Cambria Math" panose="02040503050406030204" pitchFamily="18" charset="0"/>
                          <a:cs typeface="Times New Roman" panose="02020603050405020304" pitchFamily="18" charset="0"/>
                        </a:rPr>
                        <m:t> </m:t>
                      </m:r>
                      <m:r>
                        <a:rPr lang="en-US" sz="1800">
                          <a:latin typeface="Cambria Math" panose="02040503050406030204" pitchFamily="18" charset="0"/>
                          <a:cs typeface="Times New Roman" panose="02020603050405020304" pitchFamily="18" charset="0"/>
                        </a:rPr>
                        <m:t>𝑑𝑎𝑡𝑎</m:t>
                      </m:r>
                      <m:r>
                        <a:rPr lang="en-US" sz="1800">
                          <a:latin typeface="Cambria Math" panose="02040503050406030204" pitchFamily="18" charset="0"/>
                          <a:cs typeface="Times New Roman" panose="02020603050405020304" pitchFamily="18" charset="0"/>
                        </a:rPr>
                        <m:t> </m:t>
                      </m:r>
                      <m:r>
                        <a:rPr lang="en-US" sz="1800">
                          <a:latin typeface="Cambria Math" panose="02040503050406030204" pitchFamily="18" charset="0"/>
                          <a:cs typeface="Times New Roman" panose="02020603050405020304" pitchFamily="18" charset="0"/>
                        </a:rPr>
                        <m:t>𝑡𝑖𝑚𝑒</m:t>
                      </m:r>
                      <m:r>
                        <a:rPr lang="en-US" sz="1800">
                          <a:latin typeface="Cambria Math" panose="02040503050406030204" pitchFamily="18" charset="0"/>
                          <a:cs typeface="Times New Roman" panose="02020603050405020304" pitchFamily="18" charset="0"/>
                        </a:rPr>
                        <m:t>+</m:t>
                      </m:r>
                      <m:r>
                        <a:rPr lang="en-US" sz="1800">
                          <a:latin typeface="Cambria Math" panose="02040503050406030204" pitchFamily="18" charset="0"/>
                          <a:cs typeface="Times New Roman" panose="02020603050405020304" pitchFamily="18" charset="0"/>
                        </a:rPr>
                        <m:t>𝑒𝑥𝑒𝑐𝑢𝑡𝑖𝑜𝑛</m:t>
                      </m:r>
                      <m:r>
                        <a:rPr lang="en-US" sz="1800">
                          <a:latin typeface="Cambria Math" panose="02040503050406030204" pitchFamily="18" charset="0"/>
                          <a:cs typeface="Times New Roman" panose="02020603050405020304" pitchFamily="18" charset="0"/>
                        </a:rPr>
                        <m:t> </m:t>
                      </m:r>
                      <m:r>
                        <a:rPr lang="en-US" sz="1800">
                          <a:latin typeface="Cambria Math" panose="02040503050406030204" pitchFamily="18" charset="0"/>
                          <a:cs typeface="Times New Roman" panose="02020603050405020304" pitchFamily="18" charset="0"/>
                        </a:rPr>
                        <m:t>𝑡𝑖𝑚𝑒</m:t>
                      </m:r>
                      <m:r>
                        <a:rPr lang="en-US" sz="1800">
                          <a:latin typeface="Cambria Math" panose="02040503050406030204" pitchFamily="18" charset="0"/>
                          <a:cs typeface="Times New Roman" panose="02020603050405020304" pitchFamily="18" charset="0"/>
                        </a:rPr>
                        <m:t>+</m:t>
                      </m:r>
                      <m:r>
                        <a:rPr lang="en-US" sz="1800">
                          <a:latin typeface="Cambria Math" panose="02040503050406030204" pitchFamily="18" charset="0"/>
                          <a:cs typeface="Times New Roman" panose="02020603050405020304" pitchFamily="18" charset="0"/>
                        </a:rPr>
                        <m:t>𝑟𝑒𝑐𝑒𝑖𝑣𝑒</m:t>
                      </m:r>
                      <m:r>
                        <a:rPr lang="en-US" sz="1800">
                          <a:latin typeface="Cambria Math" panose="02040503050406030204" pitchFamily="18" charset="0"/>
                          <a:cs typeface="Times New Roman" panose="02020603050405020304" pitchFamily="18" charset="0"/>
                        </a:rPr>
                        <m:t> </m:t>
                      </m:r>
                      <m:r>
                        <a:rPr lang="en-US" sz="1800">
                          <a:latin typeface="Cambria Math" panose="02040503050406030204" pitchFamily="18" charset="0"/>
                          <a:cs typeface="Times New Roman" panose="02020603050405020304" pitchFamily="18" charset="0"/>
                        </a:rPr>
                        <m:t>𝑑𝑎𝑡𝑎</m:t>
                      </m:r>
                      <m:r>
                        <a:rPr lang="en-US" sz="1800">
                          <a:latin typeface="Cambria Math" panose="02040503050406030204" pitchFamily="18" charset="0"/>
                          <a:cs typeface="Times New Roman" panose="02020603050405020304" pitchFamily="18" charset="0"/>
                        </a:rPr>
                        <m:t> </m:t>
                      </m:r>
                      <m:r>
                        <a:rPr lang="en-US" sz="1800">
                          <a:latin typeface="Cambria Math" panose="02040503050406030204" pitchFamily="18" charset="0"/>
                          <a:cs typeface="Times New Roman" panose="02020603050405020304" pitchFamily="18" charset="0"/>
                        </a:rPr>
                        <m:t>𝑡𝑖𝑚𝑒</m:t>
                      </m:r>
                    </m:oMath>
                  </m:oMathPara>
                </a14:m>
                <a:endParaRPr lang="en-US" sz="1800" dirty="0" smtClean="0">
                  <a:latin typeface="Times New Roman" panose="02020603050405020304" pitchFamily="18" charset="0"/>
                  <a:cs typeface="Times New Roman" panose="02020603050405020304" pitchFamily="18" charset="0"/>
                </a:endParaRPr>
              </a:p>
              <a:p>
                <a:pPr marL="0" indent="0">
                  <a:buClr>
                    <a:srgbClr val="FF0000"/>
                  </a:buClr>
                  <a:buNone/>
                </a:pPr>
                <a:endParaRPr lang="en-US" sz="1800" dirty="0">
                  <a:latin typeface="Times New Roman" panose="02020603050405020304" pitchFamily="18" charset="0"/>
                  <a:cs typeface="Times New Roman" panose="02020603050405020304" pitchFamily="18" charset="0"/>
                </a:endParaRPr>
              </a:p>
              <a:p>
                <a:pPr>
                  <a:buClr>
                    <a:srgbClr val="FF0000"/>
                  </a:buClr>
                </a:pPr>
                <a:r>
                  <a:rPr lang="fa-IR" sz="2800" dirty="0" smtClean="0">
                    <a:cs typeface="B Nazanin" panose="00000400000000000000" pitchFamily="2" charset="-78"/>
                  </a:rPr>
                  <a:t>نرخ تفاضلات </a:t>
                </a:r>
                <a:r>
                  <a:rPr lang="en-US" sz="2800" dirty="0" smtClean="0">
                    <a:latin typeface="Times New Roman" panose="02020603050405020304" pitchFamily="18" charset="0"/>
                    <a:cs typeface="Times New Roman" panose="02020603050405020304" pitchFamily="18" charset="0"/>
                  </a:rPr>
                  <a:t>SLA</a:t>
                </a:r>
                <a:r>
                  <a:rPr lang="fa-IR" sz="2800" dirty="0" smtClean="0">
                    <a:cs typeface="B Nazanin" panose="00000400000000000000" pitchFamily="2" charset="-78"/>
                  </a:rPr>
                  <a:t> </a:t>
                </a:r>
                <a:r>
                  <a:rPr lang="fa-IR" sz="2800" dirty="0">
                    <a:cs typeface="B Nazanin" panose="00000400000000000000" pitchFamily="2" charset="-78"/>
                  </a:rPr>
                  <a:t>برابر است </a:t>
                </a:r>
                <a:r>
                  <a:rPr lang="fa-IR" sz="2800" dirty="0" smtClean="0">
                    <a:cs typeface="B Nazanin" panose="00000400000000000000" pitchFamily="2" charset="-78"/>
                  </a:rPr>
                  <a:t>با: </a:t>
                </a:r>
              </a:p>
              <a:p>
                <a:pPr marL="0" lvl="0" indent="0">
                  <a:buClr>
                    <a:srgbClr val="FF0000"/>
                  </a:buClr>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𝑆𝐿𝐴</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𝑡𝑜𝑡𝑎𝑙𝐴𝑙𝑙𝑜𝑐𝑎𝑡𝑒𝑑</m:t>
                          </m:r>
                        </m:num>
                        <m:den>
                          <m:r>
                            <a:rPr lang="en-US" sz="1800" i="1">
                              <a:latin typeface="Cambria Math" panose="02040503050406030204" pitchFamily="18" charset="0"/>
                            </a:rPr>
                            <m:t>𝑛𝑢𝑚𝑏𝑒𝑟𝑂𝑓𝐴𝑙𝑙𝑜𝑐𝑎𝑡𝑖𝑜𝑛𝑠</m:t>
                          </m:r>
                        </m:den>
                      </m:f>
                    </m:oMath>
                  </m:oMathPara>
                </a14:m>
                <a:endParaRPr lang="en-US" sz="1800" dirty="0"/>
              </a:p>
              <a:p>
                <a:pPr marL="0" indent="0">
                  <a:buClr>
                    <a:srgbClr val="FF0000"/>
                  </a:buClr>
                  <a:buNone/>
                </a:pPr>
                <a:endParaRPr lang="fa-IR" sz="2800" dirty="0">
                  <a:cs typeface="B Nazanin" panose="00000400000000000000" pitchFamily="2" charset="-78"/>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2426" r="-1407"/>
                </a:stretch>
              </a:blipFill>
            </p:spPr>
            <p:txBody>
              <a:bodyPr/>
              <a:lstStyle/>
              <a:p>
                <a:r>
                  <a:rPr lang="en-US">
                    <a:noFill/>
                  </a:rPr>
                  <a:t> </a:t>
                </a:r>
              </a:p>
            </p:txBody>
          </p:sp>
        </mc:Fallback>
      </mc:AlternateContent>
      <p:sp>
        <p:nvSpPr>
          <p:cNvPr id="10"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a:solidFill>
                  <a:schemeClr val="tx1"/>
                </a:solidFill>
                <a:cs typeface="B Koodak" pitchFamily="2" charset="-78"/>
              </a:rPr>
              <a:t>ماه 1398</a:t>
            </a:r>
            <a:endParaRPr lang="fa-IR" sz="1400" dirty="0">
              <a:solidFill>
                <a:schemeClr val="tx1"/>
              </a:solidFill>
              <a:cs typeface="B Koodak"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a:solidFill>
                  <a:schemeClr val="tx1"/>
                </a:solidFill>
                <a:cs typeface="B Koodak" pitchFamily="2" charset="-78"/>
              </a:rPr>
              <a:t>بنیامین اسلامی</a:t>
            </a:r>
            <a:endParaRPr lang="fa-IR" sz="1600" dirty="0">
              <a:solidFill>
                <a:schemeClr val="tx1"/>
              </a:solidFill>
              <a:cs typeface="B Koodak" pitchFamily="2" charset="-78"/>
            </a:endParaRP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17</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spTree>
    <p:extLst>
      <p:ext uri="{BB962C8B-B14F-4D97-AF65-F5344CB8AC3E}">
        <p14:creationId xmlns:p14="http://schemas.microsoft.com/office/powerpoint/2010/main" val="2691731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smtClean="0">
                <a:solidFill>
                  <a:srgbClr val="002060"/>
                </a:solidFill>
                <a:cs typeface="B Nazanin" panose="00000400000000000000" pitchFamily="2" charset="-78"/>
              </a:rPr>
              <a:t>ارزیابی و نتایج </a:t>
            </a:r>
            <a:endParaRPr lang="fa-IR" sz="4000" dirty="0">
              <a:solidFill>
                <a:srgbClr val="002060"/>
              </a:solidFill>
              <a:cs typeface="B Nazanin" panose="00000400000000000000" pitchFamily="2" charset="-78"/>
            </a:endParaRPr>
          </a:p>
        </p:txBody>
      </p:sp>
      <p:sp>
        <p:nvSpPr>
          <p:cNvPr id="3" name="Content Placeholder 2"/>
          <p:cNvSpPr>
            <a:spLocks noGrp="1"/>
          </p:cNvSpPr>
          <p:nvPr>
            <p:ph idx="1"/>
          </p:nvPr>
        </p:nvSpPr>
        <p:spPr/>
        <p:txBody>
          <a:bodyPr vert="horz" lIns="91440" tIns="45720" rIns="91440" bIns="45720" rtlCol="1">
            <a:normAutofit/>
          </a:bodyPr>
          <a:lstStyle/>
          <a:p>
            <a:pPr>
              <a:buClr>
                <a:srgbClr val="FF0000"/>
              </a:buClr>
            </a:pPr>
            <a:r>
              <a:rPr lang="fa-IR" sz="2800" dirty="0" smtClean="0">
                <a:cs typeface="B Nazanin" panose="00000400000000000000" pitchFamily="2" charset="-78"/>
              </a:rPr>
              <a:t>ارزیابی مصرف انرژی الگوریتم پیشنهادی در مقایسه با الگوریتم مورچگان</a:t>
            </a:r>
          </a:p>
          <a:p>
            <a:pPr>
              <a:buClr>
                <a:srgbClr val="FF0000"/>
              </a:buClr>
            </a:pPr>
            <a:r>
              <a:rPr lang="fa-IR" sz="2800" dirty="0" smtClean="0">
                <a:cs typeface="B Nazanin" panose="00000400000000000000" pitchFamily="2" charset="-78"/>
              </a:rPr>
              <a:t>ارزیابی زمان پاسخ دهی الگوریتم پیشنهادی در مقایسه با الگوریتم مورچگان</a:t>
            </a:r>
          </a:p>
          <a:p>
            <a:pPr>
              <a:buClr>
                <a:srgbClr val="FF0000"/>
              </a:buClr>
            </a:pPr>
            <a:r>
              <a:rPr lang="fa-IR" sz="2800" dirty="0">
                <a:cs typeface="B Nazanin" panose="00000400000000000000" pitchFamily="2" charset="-78"/>
              </a:rPr>
              <a:t>ارزیابی </a:t>
            </a:r>
            <a:r>
              <a:rPr lang="fa-IR" sz="2800" dirty="0" smtClean="0">
                <a:cs typeface="B Nazanin" panose="00000400000000000000" pitchFamily="2" charset="-78"/>
              </a:rPr>
              <a:t>نرخ نقض</a:t>
            </a:r>
          </a:p>
          <a:p>
            <a:pPr marL="0" indent="0">
              <a:buClr>
                <a:srgbClr val="FF0000"/>
              </a:buClr>
              <a:buNone/>
            </a:pPr>
            <a:r>
              <a:rPr lang="en-US" sz="2800" dirty="0" smtClean="0">
                <a:cs typeface="B Nazanin" panose="00000400000000000000" pitchFamily="2" charset="-78"/>
              </a:rPr>
              <a:t>SLA</a:t>
            </a:r>
            <a:r>
              <a:rPr lang="fa-IR" sz="2800" dirty="0" smtClean="0">
                <a:cs typeface="B Nazanin" panose="00000400000000000000" pitchFamily="2" charset="-78"/>
              </a:rPr>
              <a:t> الگوریتم پیشنهادی</a:t>
            </a:r>
          </a:p>
          <a:p>
            <a:pPr marL="0" indent="0">
              <a:buClr>
                <a:srgbClr val="FF0000"/>
              </a:buClr>
              <a:buNone/>
            </a:pPr>
            <a:r>
              <a:rPr lang="fa-IR" sz="2800" dirty="0" smtClean="0">
                <a:cs typeface="B Nazanin" panose="00000400000000000000" pitchFamily="2" charset="-78"/>
              </a:rPr>
              <a:t> </a:t>
            </a:r>
            <a:r>
              <a:rPr lang="fa-IR" sz="2800" dirty="0">
                <a:cs typeface="B Nazanin" panose="00000400000000000000" pitchFamily="2" charset="-78"/>
              </a:rPr>
              <a:t>در مقایسه با </a:t>
            </a:r>
            <a:r>
              <a:rPr lang="fa-IR" sz="2800" dirty="0" smtClean="0">
                <a:cs typeface="B Nazanin" panose="00000400000000000000" pitchFamily="2" charset="-78"/>
              </a:rPr>
              <a:t>الگوریتم</a:t>
            </a:r>
          </a:p>
          <a:p>
            <a:pPr marL="0" indent="0">
              <a:buClr>
                <a:srgbClr val="FF0000"/>
              </a:buClr>
              <a:buNone/>
            </a:pPr>
            <a:r>
              <a:rPr lang="fa-IR" sz="2800" dirty="0" smtClean="0">
                <a:cs typeface="B Nazanin" panose="00000400000000000000" pitchFamily="2" charset="-78"/>
              </a:rPr>
              <a:t> </a:t>
            </a:r>
            <a:r>
              <a:rPr lang="fa-IR" sz="2800" dirty="0">
                <a:cs typeface="B Nazanin" panose="00000400000000000000" pitchFamily="2" charset="-78"/>
              </a:rPr>
              <a:t>مورچگان</a:t>
            </a:r>
          </a:p>
          <a:p>
            <a:pPr>
              <a:buClr>
                <a:srgbClr val="FF0000"/>
              </a:buClr>
            </a:pPr>
            <a:endParaRPr lang="fa-IR" sz="2800" dirty="0">
              <a:cs typeface="B Nazanin" panose="00000400000000000000" pitchFamily="2" charset="-78"/>
            </a:endParaRPr>
          </a:p>
          <a:p>
            <a:pPr>
              <a:buClr>
                <a:srgbClr val="FF0000"/>
              </a:buClr>
            </a:pPr>
            <a:endParaRPr lang="fa-IR" sz="2800" dirty="0">
              <a:cs typeface="B Koodak" pitchFamily="2" charset="-78"/>
            </a:endParaRPr>
          </a:p>
        </p:txBody>
      </p:sp>
      <p:sp>
        <p:nvSpPr>
          <p:cNvPr id="10"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err="1">
                <a:solidFill>
                  <a:schemeClr val="tx1"/>
                </a:solidFill>
                <a:cs typeface="B Nazanin" panose="00000400000000000000" pitchFamily="2" charset="-78"/>
              </a:rPr>
              <a:t>ماه</a:t>
            </a:r>
            <a:r>
              <a:rPr lang="en-US" sz="1400" dirty="0">
                <a:solidFill>
                  <a:schemeClr val="tx1"/>
                </a:solidFill>
                <a:cs typeface="B Nazanin" panose="00000400000000000000" pitchFamily="2" charset="-78"/>
              </a:rPr>
              <a:t> </a:t>
            </a:r>
            <a:r>
              <a:rPr lang="fa-IR" sz="1400" dirty="0" smtClean="0">
                <a:solidFill>
                  <a:schemeClr val="tx1"/>
                </a:solidFill>
                <a:cs typeface="B Nazanin" panose="00000400000000000000" pitchFamily="2" charset="-78"/>
              </a:rPr>
              <a:t>1398</a:t>
            </a:r>
            <a:endParaRPr lang="fa-IR" sz="1400" dirty="0">
              <a:solidFill>
                <a:schemeClr val="tx1"/>
              </a:solidFill>
              <a:cs typeface="B Nazanin" panose="00000400000000000000"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cs typeface="B Nazanin" panose="00000400000000000000"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18</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pic>
        <p:nvPicPr>
          <p:cNvPr id="7" name="Picture 6" descr="E:\D\proje\said\cloud(slami)\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3207099"/>
            <a:ext cx="5760720" cy="2888615"/>
          </a:xfrm>
          <a:prstGeom prst="rect">
            <a:avLst/>
          </a:prstGeom>
          <a:noFill/>
          <a:ln>
            <a:noFill/>
          </a:ln>
        </p:spPr>
      </p:pic>
      <p:pic>
        <p:nvPicPr>
          <p:cNvPr id="8" name="Picture 7" descr="E:\D\proje\said\cloud(slami)\2.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3195515"/>
            <a:ext cx="5760720" cy="2888615"/>
          </a:xfrm>
          <a:prstGeom prst="rect">
            <a:avLst/>
          </a:prstGeom>
          <a:noFill/>
          <a:ln>
            <a:noFill/>
          </a:ln>
        </p:spPr>
      </p:pic>
      <p:pic>
        <p:nvPicPr>
          <p:cNvPr id="12" name="Picture 11" descr="E:\D\proje\said\cloud(slami)\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3207098"/>
            <a:ext cx="5760720" cy="2888615"/>
          </a:xfrm>
          <a:prstGeom prst="rect">
            <a:avLst/>
          </a:prstGeom>
          <a:noFill/>
          <a:ln>
            <a:noFill/>
          </a:ln>
        </p:spPr>
      </p:pic>
    </p:spTree>
    <p:extLst>
      <p:ext uri="{BB962C8B-B14F-4D97-AF65-F5344CB8AC3E}">
        <p14:creationId xmlns:p14="http://schemas.microsoft.com/office/powerpoint/2010/main" val="77693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xit" presetSubtype="0" fill="hold"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par>
                                <p:cTn id="39" presetID="10" presetClass="exit" presetSubtype="0" fill="hold" nodeType="withEffect">
                                  <p:stCondLst>
                                    <p:cond delay="0"/>
                                  </p:stCondLst>
                                  <p:childTnLst>
                                    <p:animEffect transition="out" filter="fade">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نتیجه </a:t>
            </a:r>
            <a:r>
              <a:rPr lang="fa-IR" sz="4000" dirty="0" smtClean="0">
                <a:solidFill>
                  <a:srgbClr val="002060"/>
                </a:solidFill>
                <a:latin typeface="B Nazanin" pitchFamily="2" charset="-78"/>
                <a:cs typeface="B Nazanin" pitchFamily="2" charset="-78"/>
              </a:rPr>
              <a:t>گیری</a:t>
            </a:r>
            <a:endParaRPr lang="fa-IR" sz="4000" dirty="0">
              <a:solidFill>
                <a:srgbClr val="002060"/>
              </a:solidFill>
              <a:latin typeface="B Nazanin" pitchFamily="2" charset="-78"/>
              <a:cs typeface="B Nazanin" pitchFamily="2" charset="-78"/>
            </a:endParaRPr>
          </a:p>
        </p:txBody>
      </p:sp>
      <p:sp>
        <p:nvSpPr>
          <p:cNvPr id="3" name="Content Placeholder 2"/>
          <p:cNvSpPr>
            <a:spLocks noGrp="1"/>
          </p:cNvSpPr>
          <p:nvPr>
            <p:ph idx="1"/>
          </p:nvPr>
        </p:nvSpPr>
        <p:spPr/>
        <p:txBody>
          <a:bodyPr vert="horz" lIns="91440" tIns="45720" rIns="91440" bIns="45720" rtlCol="1">
            <a:normAutofit/>
          </a:bodyPr>
          <a:lstStyle/>
          <a:p>
            <a:pPr>
              <a:buClr>
                <a:srgbClr val="FF0000"/>
              </a:buClr>
            </a:pPr>
            <a:r>
              <a:rPr lang="fa-IR" sz="2800" dirty="0">
                <a:cs typeface="B Nazanin" panose="00000400000000000000" pitchFamily="2" charset="-78"/>
              </a:rPr>
              <a:t>بهبود ترافیک شبکه را به صورت کمی بر اساس سه </a:t>
            </a:r>
            <a:r>
              <a:rPr lang="fa-IR" sz="2800" dirty="0" smtClean="0">
                <a:cs typeface="B Nazanin" panose="00000400000000000000" pitchFamily="2" charset="-78"/>
              </a:rPr>
              <a:t>پارامتر بررسی شده در بالا می توان بررسی کرد.</a:t>
            </a:r>
            <a:endParaRPr lang="fa-IR" sz="2800" dirty="0">
              <a:cs typeface="B Nazanin" panose="00000400000000000000" pitchFamily="2" charset="-78"/>
            </a:endParaRPr>
          </a:p>
          <a:p>
            <a:pPr>
              <a:buClr>
                <a:srgbClr val="FF0000"/>
              </a:buClr>
            </a:pPr>
            <a:r>
              <a:rPr lang="fa-IR" sz="2800" dirty="0" smtClean="0">
                <a:cs typeface="B Nazanin" panose="00000400000000000000" pitchFamily="2" charset="-78"/>
              </a:rPr>
              <a:t>در این تحقیق، بهبود عملکرد سه پارامتر ذکر شده همراه با رد کردن برخی از درخواست های کاربران بوده است.</a:t>
            </a:r>
          </a:p>
          <a:p>
            <a:pPr>
              <a:buClr>
                <a:srgbClr val="FF0000"/>
              </a:buClr>
            </a:pPr>
            <a:endParaRPr lang="fa-IR" sz="2800" dirty="0">
              <a:cs typeface="B Nazanin" panose="00000400000000000000" pitchFamily="2" charset="-78"/>
            </a:endParaRPr>
          </a:p>
        </p:txBody>
      </p:sp>
      <p:sp>
        <p:nvSpPr>
          <p:cNvPr id="10"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a:solidFill>
                  <a:schemeClr val="tx1"/>
                </a:solidFill>
                <a:cs typeface="B Koodak" pitchFamily="2" charset="-78"/>
              </a:rPr>
              <a:t>ماه 1398</a:t>
            </a:r>
            <a:endParaRPr lang="fa-IR" sz="1400" dirty="0">
              <a:solidFill>
                <a:schemeClr val="tx1"/>
              </a:solidFill>
              <a:cs typeface="B Koodak"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a:solidFill>
                  <a:schemeClr val="tx1"/>
                </a:solidFill>
                <a:cs typeface="B Koodak" pitchFamily="2" charset="-78"/>
              </a:rPr>
              <a:t>بنیامین اسلامی</a:t>
            </a:r>
            <a:endParaRPr lang="fa-IR" sz="1600" dirty="0">
              <a:solidFill>
                <a:schemeClr val="tx1"/>
              </a:solidFill>
              <a:cs typeface="B Koodak" pitchFamily="2" charset="-78"/>
            </a:endParaRP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19</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spTree>
    <p:extLst>
      <p:ext uri="{BB962C8B-B14F-4D97-AF65-F5344CB8AC3E}">
        <p14:creationId xmlns:p14="http://schemas.microsoft.com/office/powerpoint/2010/main" val="1585528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fa-IR" sz="4000" dirty="0">
                <a:solidFill>
                  <a:srgbClr val="002060"/>
                </a:solidFill>
                <a:latin typeface="B Nazanin" pitchFamily="2" charset="-78"/>
                <a:cs typeface="B Nazanin" pitchFamily="2" charset="-78"/>
              </a:rPr>
              <a:t>فهرست</a:t>
            </a:r>
          </a:p>
        </p:txBody>
      </p:sp>
      <p:sp>
        <p:nvSpPr>
          <p:cNvPr id="3" name="Content Placeholder 2"/>
          <p:cNvSpPr>
            <a:spLocks noGrp="1"/>
          </p:cNvSpPr>
          <p:nvPr>
            <p:ph idx="1"/>
          </p:nvPr>
        </p:nvSpPr>
        <p:spPr/>
        <p:txBody>
          <a:bodyPr>
            <a:normAutofit fontScale="92500" lnSpcReduction="10000"/>
          </a:bodyPr>
          <a:lstStyle/>
          <a:p>
            <a:pPr>
              <a:lnSpc>
                <a:spcPct val="150000"/>
              </a:lnSpc>
              <a:buClr>
                <a:srgbClr val="FF0000"/>
              </a:buClr>
              <a:buFont typeface="Courier New" pitchFamily="49" charset="0"/>
              <a:buChar char="o"/>
            </a:pPr>
            <a:r>
              <a:rPr lang="fa-IR" sz="2800" dirty="0">
                <a:latin typeface="B Nazanin" pitchFamily="2" charset="-78"/>
                <a:cs typeface="B Nazanin" pitchFamily="2" charset="-78"/>
              </a:rPr>
              <a:t>مقدمه</a:t>
            </a:r>
          </a:p>
          <a:p>
            <a:pPr>
              <a:lnSpc>
                <a:spcPct val="150000"/>
              </a:lnSpc>
              <a:buClr>
                <a:srgbClr val="FF0000"/>
              </a:buClr>
              <a:buFont typeface="Courier New" pitchFamily="49" charset="0"/>
              <a:buChar char="o"/>
            </a:pPr>
            <a:r>
              <a:rPr lang="fa-IR" sz="2800" dirty="0">
                <a:latin typeface="B Nazanin" pitchFamily="2" charset="-78"/>
                <a:cs typeface="B Nazanin" pitchFamily="2" charset="-78"/>
              </a:rPr>
              <a:t>تعریف مسأله</a:t>
            </a:r>
          </a:p>
          <a:p>
            <a:pPr>
              <a:lnSpc>
                <a:spcPct val="150000"/>
              </a:lnSpc>
              <a:buClr>
                <a:srgbClr val="FF0000"/>
              </a:buClr>
              <a:buFont typeface="Courier New" pitchFamily="49" charset="0"/>
              <a:buChar char="o"/>
            </a:pPr>
            <a:r>
              <a:rPr lang="fa-IR" sz="2800" dirty="0">
                <a:latin typeface="B Nazanin" pitchFamily="2" charset="-78"/>
                <a:cs typeface="B Nazanin" pitchFamily="2" charset="-78"/>
              </a:rPr>
              <a:t>پژوهش های پیشین</a:t>
            </a:r>
          </a:p>
          <a:p>
            <a:pPr>
              <a:lnSpc>
                <a:spcPct val="150000"/>
              </a:lnSpc>
              <a:buClr>
                <a:srgbClr val="FF0000"/>
              </a:buClr>
              <a:buFont typeface="Courier New" pitchFamily="49" charset="0"/>
              <a:buChar char="o"/>
            </a:pPr>
            <a:r>
              <a:rPr lang="fa-IR" sz="2800" dirty="0">
                <a:latin typeface="B Nazanin" pitchFamily="2" charset="-78"/>
                <a:cs typeface="B Nazanin" pitchFamily="2" charset="-78"/>
              </a:rPr>
              <a:t>راه حل پیشنهادی</a:t>
            </a:r>
          </a:p>
          <a:p>
            <a:pPr>
              <a:lnSpc>
                <a:spcPct val="150000"/>
              </a:lnSpc>
              <a:buClr>
                <a:srgbClr val="FF0000"/>
              </a:buClr>
              <a:buFont typeface="Courier New" pitchFamily="49" charset="0"/>
              <a:buChar char="o"/>
            </a:pPr>
            <a:r>
              <a:rPr lang="fa-IR" sz="2800" dirty="0">
                <a:latin typeface="B Nazanin" pitchFamily="2" charset="-78"/>
                <a:cs typeface="B Nazanin" pitchFamily="2" charset="-78"/>
              </a:rPr>
              <a:t>پیاده سازی و ارزیابی نتایج</a:t>
            </a:r>
          </a:p>
          <a:p>
            <a:pPr>
              <a:lnSpc>
                <a:spcPct val="150000"/>
              </a:lnSpc>
              <a:buClr>
                <a:srgbClr val="FF0000"/>
              </a:buClr>
              <a:buFont typeface="Courier New" pitchFamily="49" charset="0"/>
              <a:buChar char="o"/>
            </a:pPr>
            <a:r>
              <a:rPr lang="fa-IR" sz="2800" dirty="0">
                <a:latin typeface="B Nazanin" pitchFamily="2" charset="-78"/>
                <a:cs typeface="B Nazanin" pitchFamily="2" charset="-78"/>
              </a:rPr>
              <a:t>نتیجه گیری</a:t>
            </a:r>
          </a:p>
          <a:p>
            <a:pPr>
              <a:lnSpc>
                <a:spcPct val="150000"/>
              </a:lnSpc>
              <a:buClr>
                <a:srgbClr val="FF0000"/>
              </a:buClr>
              <a:buFont typeface="Courier New" pitchFamily="49" charset="0"/>
              <a:buChar char="o"/>
            </a:pPr>
            <a:r>
              <a:rPr lang="fa-IR" sz="2800" dirty="0">
                <a:latin typeface="B Nazanin" pitchFamily="2" charset="-78"/>
                <a:cs typeface="B Nazanin" pitchFamily="2" charset="-78"/>
              </a:rPr>
              <a:t>منابع</a:t>
            </a:r>
            <a:endParaRPr lang="en-US" sz="2800" dirty="0">
              <a:latin typeface="B Nazanin" pitchFamily="2" charset="-78"/>
              <a:cs typeface="B Nazanin" pitchFamily="2" charset="-78"/>
            </a:endParaRPr>
          </a:p>
        </p:txBody>
      </p:sp>
      <p:sp>
        <p:nvSpPr>
          <p:cNvPr id="4" name="Date Placeholder 3"/>
          <p:cNvSpPr>
            <a:spLocks noGrp="1"/>
          </p:cNvSpPr>
          <p:nvPr>
            <p:ph type="dt" sz="half" idx="10"/>
          </p:nvPr>
        </p:nvSpPr>
        <p:spPr>
          <a:xfrm>
            <a:off x="3563888" y="6525344"/>
            <a:ext cx="2133600" cy="365125"/>
          </a:xfrm>
        </p:spPr>
        <p:txBody>
          <a:bodyPr vert="horz" lIns="91440" tIns="45720" rIns="91440" bIns="45720" rtlCol="1" anchor="ctr"/>
          <a:lstStyle/>
          <a:p>
            <a:pPr algn="ctr"/>
            <a:r>
              <a:rPr lang="en-US" sz="1400" dirty="0">
                <a:solidFill>
                  <a:schemeClr val="tx1"/>
                </a:solidFill>
                <a:latin typeface="B Nazanin" pitchFamily="2" charset="-78"/>
                <a:cs typeface="B Nazanin" pitchFamily="2" charset="-78"/>
              </a:rPr>
              <a:t>ماه 1398</a:t>
            </a:r>
            <a:endParaRPr lang="fa-IR" sz="1400" dirty="0">
              <a:solidFill>
                <a:schemeClr val="tx1"/>
              </a:solidFill>
              <a:latin typeface="B Nazanin" pitchFamily="2" charset="-78"/>
              <a:cs typeface="B Nazanin" pitchFamily="2" charset="-78"/>
            </a:endParaRPr>
          </a:p>
        </p:txBody>
      </p:sp>
      <p:sp>
        <p:nvSpPr>
          <p:cNvPr id="5"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latin typeface="B Nazanin" pitchFamily="2" charset="-78"/>
                <a:cs typeface="B Nazanin" pitchFamily="2" charset="-78"/>
              </a:rPr>
              <a:t>بنیامین اسلامی</a:t>
            </a:r>
          </a:p>
        </p:txBody>
      </p:sp>
      <p:sp>
        <p:nvSpPr>
          <p:cNvPr id="7" name="Rounded Rectangle 6"/>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2</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spTree>
    <p:extLst>
      <p:ext uri="{BB962C8B-B14F-4D97-AF65-F5344CB8AC3E}">
        <p14:creationId xmlns:p14="http://schemas.microsoft.com/office/powerpoint/2010/main" val="409637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linds(horizontal)">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منابع</a:t>
            </a:r>
          </a:p>
        </p:txBody>
      </p:sp>
      <p:sp>
        <p:nvSpPr>
          <p:cNvPr id="3" name="Content Placeholder 2"/>
          <p:cNvSpPr>
            <a:spLocks noGrp="1"/>
          </p:cNvSpPr>
          <p:nvPr>
            <p:ph idx="1"/>
          </p:nvPr>
        </p:nvSpPr>
        <p:spPr/>
        <p:txBody>
          <a:bodyPr vert="horz" lIns="91440" tIns="45720" rIns="91440" bIns="45720" rtlCol="1">
            <a:normAutofit/>
          </a:bodyPr>
          <a:lstStyle/>
          <a:p>
            <a:pPr algn="l" rtl="0">
              <a:buClr>
                <a:srgbClr val="FF0000"/>
              </a:buClr>
            </a:pPr>
            <a:r>
              <a:rPr lang="en-US" sz="2000" dirty="0">
                <a:latin typeface="Times New Roman" panose="02020603050405020304" pitchFamily="18" charset="0"/>
                <a:cs typeface="Times New Roman" panose="02020603050405020304" pitchFamily="18" charset="0"/>
              </a:rPr>
              <a:t>H. Wu, Z. Feng, C. </a:t>
            </a:r>
            <a:r>
              <a:rPr lang="en-US" sz="2000" dirty="0" err="1">
                <a:latin typeface="Times New Roman" panose="02020603050405020304" pitchFamily="18" charset="0"/>
                <a:cs typeface="Times New Roman" panose="02020603050405020304" pitchFamily="18" charset="0"/>
              </a:rPr>
              <a:t>Guo</a:t>
            </a:r>
            <a:r>
              <a:rPr lang="en-US" sz="2000" dirty="0">
                <a:latin typeface="Times New Roman" panose="02020603050405020304" pitchFamily="18" charset="0"/>
                <a:cs typeface="Times New Roman" panose="02020603050405020304" pitchFamily="18" charset="0"/>
              </a:rPr>
              <a:t>, and Y. Zhang, "ICTCP: </a:t>
            </a:r>
            <a:r>
              <a:rPr lang="en-US" sz="2000" dirty="0" err="1">
                <a:latin typeface="Times New Roman" panose="02020603050405020304" pitchFamily="18" charset="0"/>
                <a:cs typeface="Times New Roman" panose="02020603050405020304" pitchFamily="18" charset="0"/>
              </a:rPr>
              <a:t>Incast</a:t>
            </a:r>
            <a:r>
              <a:rPr lang="en-US" sz="2000" dirty="0">
                <a:latin typeface="Times New Roman" panose="02020603050405020304" pitchFamily="18" charset="0"/>
                <a:cs typeface="Times New Roman" panose="02020603050405020304" pitchFamily="18" charset="0"/>
              </a:rPr>
              <a:t> congestion control for TCP in data-center networks," </a:t>
            </a:r>
            <a:r>
              <a:rPr lang="en-US" sz="2000" i="1" dirty="0">
                <a:latin typeface="Times New Roman" panose="02020603050405020304" pitchFamily="18" charset="0"/>
                <a:cs typeface="Times New Roman" panose="02020603050405020304" pitchFamily="18" charset="0"/>
              </a:rPr>
              <a:t>IEEE/ACM Transactions on Networking (</a:t>
            </a:r>
            <a:r>
              <a:rPr lang="en-US" sz="2000" i="1" dirty="0" err="1">
                <a:latin typeface="Times New Roman" panose="02020603050405020304" pitchFamily="18" charset="0"/>
                <a:cs typeface="Times New Roman" panose="02020603050405020304" pitchFamily="18" charset="0"/>
              </a:rPr>
              <a:t>ToN</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vol. 21, no. 2, pp. 345-358, 2013.</a:t>
            </a:r>
          </a:p>
          <a:p>
            <a:pPr algn="l" rtl="0">
              <a:buClr>
                <a:srgbClr val="FF0000"/>
              </a:buClr>
            </a:pPr>
            <a:r>
              <a:rPr lang="en-US" sz="2000" dirty="0">
                <a:latin typeface="Times New Roman" panose="02020603050405020304" pitchFamily="18" charset="0"/>
                <a:cs typeface="Times New Roman" panose="02020603050405020304" pitchFamily="18" charset="0"/>
              </a:rPr>
              <a:t>Y.-M. Pai, C. H.-P. Wen, and L.-P. Tung, "SLA-driven Ordered Variable-width Windowing for service-chain deployment in SDN datacenters," in </a:t>
            </a:r>
            <a:r>
              <a:rPr lang="en-US" sz="2000" i="1" dirty="0">
                <a:latin typeface="Times New Roman" panose="02020603050405020304" pitchFamily="18" charset="0"/>
                <a:cs typeface="Times New Roman" panose="02020603050405020304" pitchFamily="18" charset="0"/>
              </a:rPr>
              <a:t>2017 International Conference on Information Networking (ICOIN)</a:t>
            </a:r>
            <a:r>
              <a:rPr lang="en-US" sz="2000" dirty="0">
                <a:latin typeface="Times New Roman" panose="02020603050405020304" pitchFamily="18" charset="0"/>
                <a:cs typeface="Times New Roman" panose="02020603050405020304" pitchFamily="18" charset="0"/>
              </a:rPr>
              <a:t>, 2017, pp. 167-172: IEEE</a:t>
            </a:r>
            <a:r>
              <a:rPr lang="en-US" sz="2000" dirty="0" smtClean="0">
                <a:latin typeface="Times New Roman" panose="02020603050405020304" pitchFamily="18" charset="0"/>
                <a:cs typeface="Times New Roman" panose="02020603050405020304" pitchFamily="18" charset="0"/>
              </a:rPr>
              <a:t>.</a:t>
            </a:r>
          </a:p>
          <a:p>
            <a:pPr algn="l" rtl="0">
              <a:buClr>
                <a:srgbClr val="FF0000"/>
              </a:buClr>
            </a:pPr>
            <a:r>
              <a:rPr lang="en-US" sz="2000" dirty="0">
                <a:latin typeface="Times New Roman" panose="02020603050405020304" pitchFamily="18" charset="0"/>
                <a:cs typeface="Times New Roman" panose="02020603050405020304" pitchFamily="18" charset="0"/>
              </a:rPr>
              <a:t>T. </a:t>
            </a:r>
            <a:r>
              <a:rPr lang="en-US" sz="2000" dirty="0" err="1">
                <a:latin typeface="Times New Roman" panose="02020603050405020304" pitchFamily="18" charset="0"/>
                <a:cs typeface="Times New Roman" panose="02020603050405020304" pitchFamily="18" charset="0"/>
              </a:rPr>
              <a:t>Guérout</a:t>
            </a:r>
            <a:r>
              <a:rPr lang="en-US" sz="2000" dirty="0">
                <a:latin typeface="Times New Roman" panose="02020603050405020304" pitchFamily="18" charset="0"/>
                <a:cs typeface="Times New Roman" panose="02020603050405020304" pitchFamily="18" charset="0"/>
              </a:rPr>
              <a:t>, T. </a:t>
            </a:r>
            <a:r>
              <a:rPr lang="en-US" sz="2000" dirty="0" err="1">
                <a:latin typeface="Times New Roman" panose="02020603050405020304" pitchFamily="18" charset="0"/>
                <a:cs typeface="Times New Roman" panose="02020603050405020304" pitchFamily="18" charset="0"/>
              </a:rPr>
              <a:t>Monteil</a:t>
            </a:r>
            <a:r>
              <a:rPr lang="en-US" sz="2000" dirty="0">
                <a:latin typeface="Times New Roman" panose="02020603050405020304" pitchFamily="18" charset="0"/>
                <a:cs typeface="Times New Roman" panose="02020603050405020304" pitchFamily="18" charset="0"/>
              </a:rPr>
              <a:t>, G. Da Costa, R. N. </a:t>
            </a:r>
            <a:r>
              <a:rPr lang="en-US" sz="2000" dirty="0" err="1">
                <a:latin typeface="Times New Roman" panose="02020603050405020304" pitchFamily="18" charset="0"/>
                <a:cs typeface="Times New Roman" panose="02020603050405020304" pitchFamily="18" charset="0"/>
              </a:rPr>
              <a:t>Calheiros</a:t>
            </a:r>
            <a:r>
              <a:rPr lang="en-US" sz="2000" dirty="0">
                <a:latin typeface="Times New Roman" panose="02020603050405020304" pitchFamily="18" charset="0"/>
                <a:cs typeface="Times New Roman" panose="02020603050405020304" pitchFamily="18" charset="0"/>
              </a:rPr>
              <a:t>, R. </a:t>
            </a:r>
            <a:r>
              <a:rPr lang="en-US" sz="2000" dirty="0" err="1">
                <a:latin typeface="Times New Roman" panose="02020603050405020304" pitchFamily="18" charset="0"/>
                <a:cs typeface="Times New Roman" panose="02020603050405020304" pitchFamily="18" charset="0"/>
              </a:rPr>
              <a:t>Buyya</a:t>
            </a:r>
            <a:r>
              <a:rPr lang="en-US" sz="2000" dirty="0">
                <a:latin typeface="Times New Roman" panose="02020603050405020304" pitchFamily="18" charset="0"/>
                <a:cs typeface="Times New Roman" panose="02020603050405020304" pitchFamily="18" charset="0"/>
              </a:rPr>
              <a:t>, and M. </a:t>
            </a:r>
            <a:r>
              <a:rPr lang="en-US" sz="2000" dirty="0" err="1">
                <a:latin typeface="Times New Roman" panose="02020603050405020304" pitchFamily="18" charset="0"/>
                <a:cs typeface="Times New Roman" panose="02020603050405020304" pitchFamily="18" charset="0"/>
              </a:rPr>
              <a:t>Alexandru</a:t>
            </a:r>
            <a:r>
              <a:rPr lang="en-US" sz="2000" dirty="0">
                <a:latin typeface="Times New Roman" panose="02020603050405020304" pitchFamily="18" charset="0"/>
                <a:cs typeface="Times New Roman" panose="02020603050405020304" pitchFamily="18" charset="0"/>
              </a:rPr>
              <a:t>, "Energy-aware simulation with DVFS," </a:t>
            </a:r>
            <a:r>
              <a:rPr lang="en-US" sz="2000" i="1" dirty="0">
                <a:latin typeface="Times New Roman" panose="02020603050405020304" pitchFamily="18" charset="0"/>
                <a:cs typeface="Times New Roman" panose="02020603050405020304" pitchFamily="18" charset="0"/>
              </a:rPr>
              <a:t>Simulation Modelling Practice and Theory, </a:t>
            </a:r>
            <a:r>
              <a:rPr lang="en-US" sz="2000" dirty="0">
                <a:latin typeface="Times New Roman" panose="02020603050405020304" pitchFamily="18" charset="0"/>
                <a:cs typeface="Times New Roman" panose="02020603050405020304" pitchFamily="18" charset="0"/>
              </a:rPr>
              <a:t>vol. 39, pp. 76-91, 2013.</a:t>
            </a:r>
            <a:endParaRPr lang="fa-IR" sz="2000" dirty="0">
              <a:latin typeface="Times New Roman" panose="02020603050405020304" pitchFamily="18" charset="0"/>
              <a:cs typeface="Times New Roman" panose="02020603050405020304" pitchFamily="18" charset="0"/>
            </a:endParaRPr>
          </a:p>
        </p:txBody>
      </p:sp>
      <p:sp>
        <p:nvSpPr>
          <p:cNvPr id="7"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err="1">
                <a:solidFill>
                  <a:schemeClr val="tx1"/>
                </a:solidFill>
                <a:cs typeface="B Nazanin" panose="00000400000000000000" pitchFamily="2" charset="-78"/>
              </a:rPr>
              <a:t>ماه</a:t>
            </a:r>
            <a:r>
              <a:rPr lang="en-US" sz="1400" dirty="0">
                <a:solidFill>
                  <a:schemeClr val="tx1"/>
                </a:solidFill>
                <a:cs typeface="B Nazanin" panose="00000400000000000000" pitchFamily="2" charset="-78"/>
              </a:rPr>
              <a:t> </a:t>
            </a:r>
            <a:r>
              <a:rPr lang="fa-IR" sz="1400" dirty="0">
                <a:solidFill>
                  <a:schemeClr val="tx1"/>
                </a:solidFill>
                <a:cs typeface="B Nazanin" panose="00000400000000000000" pitchFamily="2" charset="-78"/>
              </a:rPr>
              <a:t>1398</a:t>
            </a:r>
          </a:p>
        </p:txBody>
      </p:sp>
      <p:sp>
        <p:nvSpPr>
          <p:cNvPr id="8"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cs typeface="B Nazanin" panose="00000400000000000000" pitchFamily="2" charset="-78"/>
              </a:rPr>
              <a:t>بنیامین اسلامی</a:t>
            </a:r>
          </a:p>
        </p:txBody>
      </p:sp>
      <p:sp>
        <p:nvSpPr>
          <p:cNvPr id="10" name="Rounded Rectangle 9"/>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20</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spTree>
    <p:extLst>
      <p:ext uri="{BB962C8B-B14F-4D97-AF65-F5344CB8AC3E}">
        <p14:creationId xmlns:p14="http://schemas.microsoft.com/office/powerpoint/2010/main" val="2399199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lgn="r">
              <a:buClr>
                <a:srgbClr val="FF0000"/>
              </a:buClr>
              <a:buFont typeface="Courier New" pitchFamily="49" charset="0"/>
              <a:buChar char="o"/>
            </a:pPr>
            <a:r>
              <a:rPr lang="fa-IR" sz="4000" dirty="0">
                <a:solidFill>
                  <a:srgbClr val="002060"/>
                </a:solidFill>
                <a:latin typeface="B Nazanin" pitchFamily="2" charset="-78"/>
                <a:cs typeface="B Nazanin" pitchFamily="2" charset="-78"/>
              </a:rPr>
              <a:t>مقدمه</a:t>
            </a:r>
          </a:p>
        </p:txBody>
      </p:sp>
      <p:sp>
        <p:nvSpPr>
          <p:cNvPr id="3" name="Content Placeholder 2"/>
          <p:cNvSpPr>
            <a:spLocks noGrp="1"/>
          </p:cNvSpPr>
          <p:nvPr>
            <p:ph idx="1"/>
          </p:nvPr>
        </p:nvSpPr>
        <p:spPr/>
        <p:txBody>
          <a:bodyPr vert="horz" lIns="91440" tIns="45720" rIns="91440" bIns="45720" rtlCol="1">
            <a:normAutofit/>
          </a:bodyPr>
          <a:lstStyle/>
          <a:p>
            <a:pPr marL="742950" lvl="1" indent="-342900" algn="r" defTabSz="914400" eaLnBrk="1" latinLnBrk="0" hangingPunct="1">
              <a:spcBef>
                <a:spcPct val="20000"/>
              </a:spcBef>
              <a:buClr>
                <a:srgbClr val="FF0000"/>
              </a:buClr>
              <a:buFont typeface="Arial" pitchFamily="34" charset="0"/>
              <a:buChar char="•"/>
            </a:pPr>
            <a:r>
              <a:rPr lang="fa-IR" sz="2000" dirty="0">
                <a:latin typeface="B Nazanin" pitchFamily="2" charset="-78"/>
                <a:cs typeface="B Nazanin" pitchFamily="2" charset="-78"/>
              </a:rPr>
              <a:t>دیتاسنتر یا مرکز داده</a:t>
            </a:r>
            <a:endParaRPr lang="en-US" sz="2000" dirty="0">
              <a:latin typeface="B Nazanin" pitchFamily="2" charset="-78"/>
              <a:cs typeface="B Nazanin" pitchFamily="2" charset="-78"/>
            </a:endParaRPr>
          </a:p>
          <a:p>
            <a:pPr marL="742950" lvl="1" indent="-342900" algn="r" defTabSz="914400" eaLnBrk="1" latinLnBrk="0" hangingPunct="1">
              <a:spcBef>
                <a:spcPct val="20000"/>
              </a:spcBef>
              <a:buClr>
                <a:srgbClr val="FF0000"/>
              </a:buClr>
              <a:buFont typeface="Arial" pitchFamily="34" charset="0"/>
              <a:buChar char="•"/>
            </a:pPr>
            <a:endParaRPr lang="en-US" sz="2000" dirty="0">
              <a:latin typeface="B Nazanin" pitchFamily="2" charset="-78"/>
              <a:cs typeface="B Nazanin" pitchFamily="2" charset="-78"/>
            </a:endParaRPr>
          </a:p>
          <a:p>
            <a:pPr marL="742950" lvl="1" indent="-342900" algn="r" defTabSz="914400" eaLnBrk="1" latinLnBrk="0" hangingPunct="1">
              <a:spcBef>
                <a:spcPct val="20000"/>
              </a:spcBef>
              <a:buClr>
                <a:srgbClr val="FF0000"/>
              </a:buClr>
              <a:buFont typeface="Arial" pitchFamily="34" charset="0"/>
              <a:buChar char="•"/>
            </a:pPr>
            <a:r>
              <a:rPr lang="fa-IR" sz="2000" dirty="0">
                <a:latin typeface="B Nazanin" pitchFamily="2" charset="-78"/>
                <a:cs typeface="B Nazanin" pitchFamily="2" charset="-78"/>
              </a:rPr>
              <a:t>ویژگی های شبکه داخلی مرکز داده</a:t>
            </a:r>
          </a:p>
          <a:p>
            <a:pPr marL="742950" lvl="1" indent="-342900" algn="r" defTabSz="914400" eaLnBrk="1" latinLnBrk="0" hangingPunct="1">
              <a:spcBef>
                <a:spcPct val="20000"/>
              </a:spcBef>
              <a:buClr>
                <a:srgbClr val="FF0000"/>
              </a:buClr>
              <a:buFont typeface="Arial" pitchFamily="34" charset="0"/>
              <a:buChar char="•"/>
            </a:pPr>
            <a:endParaRPr lang="fa-IR" sz="2000" dirty="0">
              <a:latin typeface="B Nazanin" pitchFamily="2" charset="-78"/>
              <a:cs typeface="B Nazanin" pitchFamily="2" charset="-78"/>
            </a:endParaRPr>
          </a:p>
          <a:p>
            <a:pPr marL="742950" lvl="1" indent="-342900" algn="r" defTabSz="914400" eaLnBrk="1" latinLnBrk="0" hangingPunct="1">
              <a:spcBef>
                <a:spcPct val="20000"/>
              </a:spcBef>
              <a:buClr>
                <a:srgbClr val="FF0000"/>
              </a:buClr>
              <a:buFont typeface="Arial" pitchFamily="34" charset="0"/>
              <a:buChar char="•"/>
            </a:pPr>
            <a:r>
              <a:rPr lang="fa-IR" sz="2000" dirty="0">
                <a:latin typeface="B Nazanin" pitchFamily="2" charset="-78"/>
                <a:cs typeface="B Nazanin" pitchFamily="2" charset="-78"/>
              </a:rPr>
              <a:t>الگوی ترافیکی شبکه داخلی مرکز داده</a:t>
            </a:r>
          </a:p>
          <a:p>
            <a:pPr marL="742950" lvl="1" indent="-342900" algn="r" defTabSz="914400" eaLnBrk="1" latinLnBrk="0" hangingPunct="1">
              <a:spcBef>
                <a:spcPct val="20000"/>
              </a:spcBef>
              <a:buClr>
                <a:srgbClr val="FF0000"/>
              </a:buClr>
              <a:buFont typeface="Arial" pitchFamily="34" charset="0"/>
              <a:buChar char="•"/>
            </a:pPr>
            <a:endParaRPr lang="fa-IR" sz="2000" dirty="0">
              <a:latin typeface="B Nazanin" pitchFamily="2" charset="-78"/>
              <a:cs typeface="B Nazanin" pitchFamily="2" charset="-78"/>
            </a:endParaRPr>
          </a:p>
          <a:p>
            <a:pPr marL="742950" lvl="1" indent="-342900" algn="r" defTabSz="914400" eaLnBrk="1" latinLnBrk="0" hangingPunct="1">
              <a:spcBef>
                <a:spcPct val="20000"/>
              </a:spcBef>
              <a:buClr>
                <a:srgbClr val="FF0000"/>
              </a:buClr>
              <a:buFont typeface="Arial" pitchFamily="34" charset="0"/>
              <a:buChar char="•"/>
            </a:pPr>
            <a:r>
              <a:rPr lang="fa-IR" sz="2000" dirty="0">
                <a:latin typeface="B Nazanin" pitchFamily="2" charset="-78"/>
                <a:cs typeface="B Nazanin" pitchFamily="2" charset="-78"/>
              </a:rPr>
              <a:t>مصرف توان در مرکز داده </a:t>
            </a:r>
          </a:p>
          <a:p>
            <a:pPr marL="742950" lvl="1" indent="-342900" algn="r" defTabSz="914400" eaLnBrk="1" latinLnBrk="0" hangingPunct="1">
              <a:spcBef>
                <a:spcPct val="20000"/>
              </a:spcBef>
              <a:buClr>
                <a:srgbClr val="FF0000"/>
              </a:buClr>
              <a:buFont typeface="Arial" pitchFamily="34" charset="0"/>
              <a:buChar char="•"/>
            </a:pPr>
            <a:endParaRPr lang="fa-IR" sz="2000" dirty="0">
              <a:latin typeface="B Nazanin" pitchFamily="2" charset="-78"/>
              <a:cs typeface="B Nazanin" pitchFamily="2" charset="-78"/>
            </a:endParaRPr>
          </a:p>
          <a:p>
            <a:pPr lvl="1" indent="-342900">
              <a:buClr>
                <a:srgbClr val="FF0000"/>
              </a:buClr>
              <a:buFont typeface="Arial" pitchFamily="34" charset="0"/>
              <a:buChar char="•"/>
            </a:pPr>
            <a:r>
              <a:rPr lang="fa-IR" sz="2000" dirty="0">
                <a:latin typeface="B Nazanin" pitchFamily="2" charset="-78"/>
                <a:cs typeface="B Nazanin" pitchFamily="2" charset="-78"/>
              </a:rPr>
              <a:t>ارائه سرویس با تضمین کیفیت مرکز داده </a:t>
            </a:r>
          </a:p>
          <a:p>
            <a:pPr lvl="1" indent="-342900">
              <a:buClr>
                <a:srgbClr val="FF0000"/>
              </a:buClr>
              <a:buFont typeface="Arial" pitchFamily="34" charset="0"/>
              <a:buChar char="•"/>
            </a:pPr>
            <a:endParaRPr lang="fa-IR" sz="2000" dirty="0">
              <a:latin typeface="B Nazanin" pitchFamily="2" charset="-78"/>
              <a:cs typeface="B Nazanin" pitchFamily="2" charset="-78"/>
            </a:endParaRPr>
          </a:p>
          <a:p>
            <a:pPr lvl="1" indent="-342900">
              <a:buClr>
                <a:srgbClr val="FF0000"/>
              </a:buClr>
              <a:buFont typeface="Arial" pitchFamily="34" charset="0"/>
              <a:buChar char="•"/>
            </a:pPr>
            <a:r>
              <a:rPr lang="fa-IR" sz="2000" dirty="0">
                <a:latin typeface="B Nazanin" pitchFamily="2" charset="-78"/>
                <a:cs typeface="B Nazanin" pitchFamily="2" charset="-78"/>
              </a:rPr>
              <a:t>زنجیره سرویس در مرکز داده</a:t>
            </a:r>
          </a:p>
        </p:txBody>
      </p:sp>
      <p:sp>
        <p:nvSpPr>
          <p:cNvPr id="10" name="Date Placeholder 3"/>
          <p:cNvSpPr>
            <a:spLocks noGrp="1"/>
          </p:cNvSpPr>
          <p:nvPr>
            <p:ph type="dt" sz="half" idx="10"/>
          </p:nvPr>
        </p:nvSpPr>
        <p:spPr>
          <a:xfrm>
            <a:off x="3563888" y="6525344"/>
            <a:ext cx="2133600" cy="365125"/>
          </a:xfrm>
        </p:spPr>
        <p:txBody>
          <a:bodyPr vert="horz" lIns="91440" tIns="45720" rIns="91440" bIns="45720" rtlCol="1" anchor="ctr"/>
          <a:lstStyle/>
          <a:p>
            <a:pPr algn="ctr"/>
            <a:r>
              <a:rPr lang="en-US" sz="1400" dirty="0">
                <a:solidFill>
                  <a:schemeClr val="tx1"/>
                </a:solidFill>
                <a:latin typeface="B Nazanin" pitchFamily="2" charset="-78"/>
                <a:cs typeface="B Nazanin" pitchFamily="2" charset="-78"/>
              </a:rPr>
              <a:t>ماه 1398</a:t>
            </a:r>
            <a:endParaRPr lang="fa-IR" sz="1400" dirty="0">
              <a:solidFill>
                <a:schemeClr val="tx1"/>
              </a:solidFill>
              <a:latin typeface="B Nazanin" pitchFamily="2" charset="-78"/>
              <a:cs typeface="B Nazanin"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latin typeface="B Nazanin" pitchFamily="2" charset="-78"/>
                <a:cs typeface="B Nazanin" pitchFamily="2" charset="-78"/>
              </a:rPr>
              <a:t>بنیامین اسلامی</a:t>
            </a:r>
          </a:p>
        </p:txBody>
      </p:sp>
      <p:sp>
        <p:nvSpPr>
          <p:cNvPr id="8" name="Rounded Rectangle 7"/>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3</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spTree>
    <p:extLst>
      <p:ext uri="{BB962C8B-B14F-4D97-AF65-F5344CB8AC3E}">
        <p14:creationId xmlns:p14="http://schemas.microsoft.com/office/powerpoint/2010/main" val="9922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274638"/>
            <a:ext cx="7571184" cy="1143000"/>
          </a:xfrm>
        </p:spPr>
        <p:txBody>
          <a:bodyPr>
            <a:noAutofit/>
          </a:bodyPr>
          <a:lstStyle/>
          <a:p>
            <a:pPr marL="571500" indent="-571500" algn="r">
              <a:buClr>
                <a:srgbClr val="FF0000"/>
              </a:buClr>
              <a:buFont typeface="Courier New" pitchFamily="49" charset="0"/>
              <a:buChar char="o"/>
            </a:pPr>
            <a:r>
              <a:rPr lang="fa-IR" sz="4000" dirty="0">
                <a:solidFill>
                  <a:srgbClr val="002060"/>
                </a:solidFill>
                <a:latin typeface="B Nazanin" pitchFamily="2" charset="-78"/>
                <a:cs typeface="B Nazanin" pitchFamily="2" charset="-78"/>
              </a:rPr>
              <a:t>تعریف</a:t>
            </a:r>
            <a:r>
              <a:rPr lang="fa-IR" sz="4000" dirty="0">
                <a:latin typeface="B Nazanin" pitchFamily="2" charset="-78"/>
                <a:cs typeface="B Nazanin" pitchFamily="2" charset="-78"/>
              </a:rPr>
              <a:t> مسئله</a:t>
            </a:r>
            <a:endParaRPr lang="fa-IR" sz="4000" dirty="0">
              <a:solidFill>
                <a:srgbClr val="002060"/>
              </a:solidFill>
              <a:latin typeface="B Nazanin" pitchFamily="2" charset="-78"/>
              <a:cs typeface="B Nazanin" pitchFamily="2" charset="-78"/>
            </a:endParaRPr>
          </a:p>
        </p:txBody>
      </p:sp>
      <p:sp>
        <p:nvSpPr>
          <p:cNvPr id="3" name="Content Placeholder 2"/>
          <p:cNvSpPr>
            <a:spLocks noGrp="1"/>
          </p:cNvSpPr>
          <p:nvPr>
            <p:ph idx="1"/>
          </p:nvPr>
        </p:nvSpPr>
        <p:spPr/>
        <p:txBody>
          <a:bodyPr>
            <a:normAutofit/>
          </a:bodyPr>
          <a:lstStyle/>
          <a:p>
            <a:pPr>
              <a:buClr>
                <a:srgbClr val="FF0000"/>
              </a:buClr>
            </a:pPr>
            <a:r>
              <a:rPr lang="fa-IR" sz="2400" dirty="0">
                <a:latin typeface="B Nazanin" pitchFamily="2" charset="-78"/>
                <a:cs typeface="B Nazanin" pitchFamily="2" charset="-78"/>
              </a:rPr>
              <a:t>الگوی ترافیکی </a:t>
            </a:r>
            <a:r>
              <a:rPr lang="en-US" sz="2400" dirty="0">
                <a:latin typeface="Times New Roman" panose="02020603050405020304" pitchFamily="18" charset="0"/>
                <a:cs typeface="Times New Roman" panose="02020603050405020304" pitchFamily="18" charset="0"/>
              </a:rPr>
              <a:t>Scatter/Gather</a:t>
            </a:r>
            <a:r>
              <a:rPr lang="fa-IR" sz="2400" dirty="0">
                <a:latin typeface="Times New Roman" panose="02020603050405020304" pitchFamily="18" charset="0"/>
                <a:cs typeface="Times New Roman" panose="02020603050405020304" pitchFamily="18" charset="0"/>
              </a:rPr>
              <a:t> </a:t>
            </a:r>
            <a:r>
              <a:rPr lang="fa-IR" sz="2400" dirty="0">
                <a:latin typeface="B Nazanin" pitchFamily="2" charset="-78"/>
                <a:cs typeface="B Nazanin" pitchFamily="2" charset="-78"/>
              </a:rPr>
              <a:t>یا</a:t>
            </a:r>
            <a:r>
              <a:rPr lang="fa-IR" sz="2400" dirty="0">
                <a:cs typeface="B Koodak" pitchFamily="2" charset="-78"/>
              </a:rPr>
              <a:t> </a:t>
            </a:r>
            <a:r>
              <a:rPr lang="en-US" sz="2400" dirty="0">
                <a:latin typeface="Times New Roman" panose="02020603050405020304" pitchFamily="18" charset="0"/>
                <a:cs typeface="Times New Roman" panose="02020603050405020304" pitchFamily="18" charset="0"/>
              </a:rPr>
              <a:t>Partition/Aggregate</a:t>
            </a:r>
            <a:endParaRPr lang="fa-IR" sz="2400" dirty="0">
              <a:latin typeface="Times New Roman" panose="02020603050405020304" pitchFamily="18" charset="0"/>
              <a:cs typeface="Times New Roman" panose="02020603050405020304" pitchFamily="18" charset="0"/>
            </a:endParaRPr>
          </a:p>
          <a:p>
            <a:pPr>
              <a:buClr>
                <a:srgbClr val="FF0000"/>
              </a:buClr>
            </a:pPr>
            <a:endParaRPr lang="en-US" sz="2500" dirty="0">
              <a:cs typeface="B Koodak" pitchFamily="2" charset="-78"/>
            </a:endParaRPr>
          </a:p>
          <a:p>
            <a:pPr>
              <a:buClr>
                <a:srgbClr val="FF0000"/>
              </a:buClr>
            </a:pPr>
            <a:r>
              <a:rPr lang="fa-IR" sz="2400" dirty="0">
                <a:latin typeface="B Nazanin" pitchFamily="2" charset="-78"/>
                <a:cs typeface="B Nazanin" pitchFamily="2" charset="-78"/>
              </a:rPr>
              <a:t>کاربرد های </a:t>
            </a:r>
            <a:r>
              <a:rPr lang="en-US" sz="2400" dirty="0">
                <a:latin typeface="Times New Roman" panose="02020603050405020304" pitchFamily="18" charset="0"/>
                <a:cs typeface="Times New Roman" panose="02020603050405020304" pitchFamily="18" charset="0"/>
              </a:rPr>
              <a:t>Map-Reduce</a:t>
            </a:r>
            <a:r>
              <a:rPr lang="fa-IR" sz="2400" dirty="0">
                <a:latin typeface="Times New Roman" panose="02020603050405020304" pitchFamily="18" charset="0"/>
                <a:cs typeface="Times New Roman" panose="02020603050405020304" pitchFamily="18" charset="0"/>
              </a:rPr>
              <a:t> </a:t>
            </a:r>
            <a:r>
              <a:rPr lang="fa-IR" sz="2400" dirty="0">
                <a:latin typeface="B Nazanin" pitchFamily="2" charset="-78"/>
                <a:cs typeface="B Nazanin" pitchFamily="2" charset="-78"/>
              </a:rPr>
              <a:t>و پدیده</a:t>
            </a:r>
            <a:r>
              <a:rPr lang="fa-IR" sz="2500" dirty="0">
                <a:cs typeface="B Koodak" pitchFamily="2" charset="-78"/>
              </a:rPr>
              <a:t> </a:t>
            </a:r>
            <a:r>
              <a:rPr lang="en-US" sz="2400" dirty="0">
                <a:latin typeface="Times New Roman" panose="02020603050405020304" pitchFamily="18" charset="0"/>
                <a:cs typeface="Times New Roman" panose="02020603050405020304" pitchFamily="18" charset="0"/>
              </a:rPr>
              <a:t>TCP Incast</a:t>
            </a:r>
          </a:p>
          <a:p>
            <a:pPr>
              <a:buClr>
                <a:srgbClr val="FF0000"/>
              </a:buClr>
            </a:pPr>
            <a:endParaRPr lang="en-US" sz="2400" dirty="0">
              <a:latin typeface="Times New Roman" panose="02020603050405020304" pitchFamily="18" charset="0"/>
              <a:cs typeface="Times New Roman" panose="02020603050405020304" pitchFamily="18" charset="0"/>
            </a:endParaRPr>
          </a:p>
          <a:p>
            <a:pPr>
              <a:buClr>
                <a:srgbClr val="FF0000"/>
              </a:buClr>
            </a:pPr>
            <a:r>
              <a:rPr lang="en-US" sz="2400" dirty="0">
                <a:latin typeface="Times New Roman" panose="02020603050405020304" pitchFamily="18" charset="0"/>
                <a:cs typeface="Times New Roman" panose="02020603050405020304" pitchFamily="18" charset="0"/>
              </a:rPr>
              <a:t>Over-subscription</a:t>
            </a:r>
            <a:r>
              <a:rPr lang="fa-IR" sz="2400" dirty="0">
                <a:latin typeface="Times New Roman" panose="02020603050405020304" pitchFamily="18" charset="0"/>
                <a:cs typeface="Times New Roman" panose="02020603050405020304" pitchFamily="18" charset="0"/>
              </a:rPr>
              <a:t> و </a:t>
            </a:r>
            <a:r>
              <a:rPr lang="fa-IR" sz="2400" dirty="0">
                <a:latin typeface="B Nazanin" pitchFamily="2" charset="-78"/>
                <a:cs typeface="B Nazanin" pitchFamily="2" charset="-78"/>
              </a:rPr>
              <a:t>عدم وجود بهینگی در مصرف منابع فیزیکی</a:t>
            </a:r>
          </a:p>
          <a:p>
            <a:pPr>
              <a:buClr>
                <a:srgbClr val="FF0000"/>
              </a:buClr>
            </a:pPr>
            <a:endParaRPr lang="fa-IR" sz="2400" dirty="0">
              <a:latin typeface="B Nazanin" pitchFamily="2" charset="-78"/>
              <a:cs typeface="B Nazanin" pitchFamily="2" charset="-78"/>
            </a:endParaRPr>
          </a:p>
          <a:p>
            <a:pPr>
              <a:buClr>
                <a:srgbClr val="FF0000"/>
              </a:buClr>
            </a:pPr>
            <a:r>
              <a:rPr lang="fa-IR" sz="2400" dirty="0">
                <a:latin typeface="B Nazanin" pitchFamily="2" charset="-78"/>
                <a:cs typeface="B Nazanin" pitchFamily="2" charset="-78"/>
              </a:rPr>
              <a:t>نرخ نقض شدن </a:t>
            </a:r>
            <a:r>
              <a:rPr lang="en-US" sz="2400" dirty="0">
                <a:latin typeface="Times New Roman" panose="02020603050405020304" pitchFamily="18" charset="0"/>
                <a:cs typeface="Times New Roman" panose="02020603050405020304" pitchFamily="18" charset="0"/>
              </a:rPr>
              <a:t>SLA</a:t>
            </a:r>
            <a:endParaRPr lang="fa-IR" sz="2400" dirty="0">
              <a:latin typeface="B Nazanin" pitchFamily="2" charset="-78"/>
              <a:cs typeface="B Nazanin" pitchFamily="2" charset="-78"/>
            </a:endParaRPr>
          </a:p>
        </p:txBody>
      </p:sp>
      <p:sp>
        <p:nvSpPr>
          <p:cNvPr id="10"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a:solidFill>
                  <a:schemeClr val="tx1"/>
                </a:solidFill>
                <a:latin typeface="B Nazanin" pitchFamily="2" charset="-78"/>
                <a:cs typeface="B Nazanin" pitchFamily="2" charset="-78"/>
              </a:rPr>
              <a:t>ماه 1398</a:t>
            </a:r>
            <a:endParaRPr lang="fa-IR" sz="1400" dirty="0">
              <a:solidFill>
                <a:schemeClr val="tx1"/>
              </a:solidFill>
              <a:latin typeface="B Nazanin" pitchFamily="2" charset="-78"/>
              <a:cs typeface="B Nazanin"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latin typeface="B Nazanin" pitchFamily="2" charset="-78"/>
                <a:cs typeface="B Nazanin" pitchFamily="2" charset="-78"/>
              </a:rPr>
              <a:t>بنیامین اسلامی</a:t>
            </a:r>
          </a:p>
        </p:txBody>
      </p:sp>
      <p:sp>
        <p:nvSpPr>
          <p:cNvPr id="8" name="Rounded Rectangle 7"/>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4</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spTree>
    <p:extLst>
      <p:ext uri="{BB962C8B-B14F-4D97-AF65-F5344CB8AC3E}">
        <p14:creationId xmlns:p14="http://schemas.microsoft.com/office/powerpoint/2010/main" val="87629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تعریف</a:t>
            </a:r>
            <a:r>
              <a:rPr lang="fa-IR" sz="4000" dirty="0">
                <a:latin typeface="B Nazanin" pitchFamily="2" charset="-78"/>
                <a:cs typeface="B Nazanin" pitchFamily="2" charset="-78"/>
              </a:rPr>
              <a:t> </a:t>
            </a:r>
            <a:r>
              <a:rPr lang="fa-IR" sz="4000" dirty="0">
                <a:solidFill>
                  <a:srgbClr val="002060"/>
                </a:solidFill>
                <a:latin typeface="B Nazanin" pitchFamily="2" charset="-78"/>
                <a:cs typeface="B Nazanin" pitchFamily="2" charset="-78"/>
              </a:rPr>
              <a:t>مسئله</a:t>
            </a:r>
          </a:p>
        </p:txBody>
      </p:sp>
      <p:sp>
        <p:nvSpPr>
          <p:cNvPr id="10"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a:solidFill>
                  <a:schemeClr val="tx1"/>
                </a:solidFill>
                <a:latin typeface="B Nazanin" pitchFamily="2" charset="-78"/>
                <a:cs typeface="B Nazanin" pitchFamily="2" charset="-78"/>
              </a:rPr>
              <a:t>ماه 1398</a:t>
            </a:r>
            <a:endParaRPr lang="fa-IR" sz="1400" dirty="0">
              <a:solidFill>
                <a:schemeClr val="tx1"/>
              </a:solidFill>
              <a:latin typeface="B Nazanin" pitchFamily="2" charset="-78"/>
              <a:cs typeface="B Nazanin"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latin typeface="B Nazanin" pitchFamily="2" charset="-78"/>
                <a:cs typeface="B Nazanin"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5</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pic>
        <p:nvPicPr>
          <p:cNvPr id="19" name="Picture 18">
            <a:extLst>
              <a:ext uri="{FF2B5EF4-FFF2-40B4-BE49-F238E27FC236}">
                <a16:creationId xmlns:a16="http://schemas.microsoft.com/office/drawing/2014/main" xmlns="" id="{93CD6C63-32EF-BD41-A12E-D27B69F799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1303" y="2596015"/>
            <a:ext cx="5987346" cy="3599231"/>
          </a:xfrm>
          <a:prstGeom prst="rect">
            <a:avLst/>
          </a:prstGeom>
        </p:spPr>
      </p:pic>
      <p:sp>
        <p:nvSpPr>
          <p:cNvPr id="20" name="Rectangle 19">
            <a:extLst>
              <a:ext uri="{FF2B5EF4-FFF2-40B4-BE49-F238E27FC236}">
                <a16:creationId xmlns:a16="http://schemas.microsoft.com/office/drawing/2014/main" xmlns="" id="{DB0B2FAF-AC4E-2341-82F7-3D5D27275856}"/>
              </a:ext>
            </a:extLst>
          </p:cNvPr>
          <p:cNvSpPr/>
          <p:nvPr/>
        </p:nvSpPr>
        <p:spPr>
          <a:xfrm>
            <a:off x="2714262" y="5970553"/>
            <a:ext cx="397845" cy="134283"/>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21" name="Rectangle 20">
            <a:extLst>
              <a:ext uri="{FF2B5EF4-FFF2-40B4-BE49-F238E27FC236}">
                <a16:creationId xmlns:a16="http://schemas.microsoft.com/office/drawing/2014/main" xmlns="" id="{3BD8A2E4-5B70-8847-837B-ED7ADA08F00D}"/>
              </a:ext>
            </a:extLst>
          </p:cNvPr>
          <p:cNvSpPr/>
          <p:nvPr/>
        </p:nvSpPr>
        <p:spPr>
          <a:xfrm>
            <a:off x="4474380" y="5177048"/>
            <a:ext cx="397845" cy="134283"/>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22" name="Rectangle 21">
            <a:extLst>
              <a:ext uri="{FF2B5EF4-FFF2-40B4-BE49-F238E27FC236}">
                <a16:creationId xmlns:a16="http://schemas.microsoft.com/office/drawing/2014/main" xmlns="" id="{2453DC2D-281F-1149-81ED-FC4321014725}"/>
              </a:ext>
            </a:extLst>
          </p:cNvPr>
          <p:cNvSpPr/>
          <p:nvPr/>
        </p:nvSpPr>
        <p:spPr>
          <a:xfrm>
            <a:off x="8112585" y="5548343"/>
            <a:ext cx="397845" cy="134283"/>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xmlns="" id="{CC28A451-3386-6D4A-8239-543E4386BBB9}"/>
              </a:ext>
            </a:extLst>
          </p:cNvPr>
          <p:cNvCxnSpPr/>
          <p:nvPr/>
        </p:nvCxnSpPr>
        <p:spPr>
          <a:xfrm flipH="1">
            <a:off x="6584968" y="2218745"/>
            <a:ext cx="255776" cy="37727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p:txBody>
          <a:bodyPr vert="horz" lIns="91440" tIns="45720" rIns="91440" bIns="45720" rtlCol="1">
            <a:normAutofit/>
          </a:bodyPr>
          <a:lstStyle/>
          <a:p>
            <a:pPr>
              <a:buClr>
                <a:srgbClr val="FF0000"/>
              </a:buClr>
            </a:pPr>
            <a:r>
              <a:rPr lang="fa-IR" sz="2400" dirty="0">
                <a:latin typeface="B Nazanin" pitchFamily="2" charset="-78"/>
                <a:cs typeface="B Nazanin" pitchFamily="2" charset="-78"/>
              </a:rPr>
              <a:t>الگوی ترافیکی </a:t>
            </a:r>
            <a:r>
              <a:rPr lang="en-US" sz="2400" dirty="0">
                <a:latin typeface="Times New Roman" panose="02020603050405020304" pitchFamily="18" charset="0"/>
                <a:cs typeface="Times New Roman" panose="02020603050405020304" pitchFamily="18" charset="0"/>
              </a:rPr>
              <a:t>Scatter/Gather</a:t>
            </a:r>
            <a:r>
              <a:rPr lang="fa-IR" sz="2400" dirty="0">
                <a:latin typeface="Times New Roman" panose="02020603050405020304" pitchFamily="18" charset="0"/>
                <a:cs typeface="Times New Roman" panose="02020603050405020304" pitchFamily="18" charset="0"/>
              </a:rPr>
              <a:t> </a:t>
            </a:r>
            <a:r>
              <a:rPr lang="fa-IR" sz="2400" dirty="0">
                <a:latin typeface="B Nazanin" pitchFamily="2" charset="-78"/>
                <a:cs typeface="B Nazanin" pitchFamily="2" charset="-78"/>
              </a:rPr>
              <a:t>یا</a:t>
            </a:r>
            <a:r>
              <a:rPr lang="fa-IR" sz="2400" dirty="0">
                <a:cs typeface="B Koodak" pitchFamily="2" charset="-78"/>
              </a:rPr>
              <a:t> </a:t>
            </a:r>
            <a:r>
              <a:rPr lang="en-US" sz="2400" dirty="0">
                <a:latin typeface="Times New Roman" panose="02020603050405020304" pitchFamily="18" charset="0"/>
                <a:cs typeface="Times New Roman" panose="02020603050405020304" pitchFamily="18" charset="0"/>
              </a:rPr>
              <a:t>Partition/Aggregate</a:t>
            </a:r>
            <a:endParaRPr lang="fa-IR" sz="2400" dirty="0">
              <a:latin typeface="Times New Roman" panose="02020603050405020304" pitchFamily="18" charset="0"/>
              <a:cs typeface="Times New Roman" panose="02020603050405020304" pitchFamily="18" charset="0"/>
            </a:endParaRPr>
          </a:p>
          <a:p>
            <a:pPr>
              <a:buClr>
                <a:srgbClr val="FF0000"/>
              </a:buClr>
            </a:pPr>
            <a:endParaRPr lang="fa-IR" sz="2400" dirty="0">
              <a:latin typeface="Times New Roman" panose="02020603050405020304" pitchFamily="18" charset="0"/>
              <a:cs typeface="Times New Roman" panose="02020603050405020304" pitchFamily="18" charset="0"/>
            </a:endParaRPr>
          </a:p>
          <a:p>
            <a:pPr lvl="1">
              <a:buClr>
                <a:srgbClr val="FF0000"/>
              </a:buClr>
            </a:pPr>
            <a:r>
              <a:rPr lang="fa-IR" sz="2400" dirty="0">
                <a:latin typeface="B Nazanin" pitchFamily="2" charset="-78"/>
                <a:cs typeface="B Nazanin" pitchFamily="2" charset="-78"/>
              </a:rPr>
              <a:t>افزایش ازدحام در لایه </a:t>
            </a:r>
            <a:r>
              <a:rPr lang="en-US" sz="2400" dirty="0">
                <a:latin typeface="Times New Roman" panose="02020603050405020304" pitchFamily="18" charset="0"/>
                <a:cs typeface="Times New Roman" panose="02020603050405020304" pitchFamily="18" charset="0"/>
              </a:rPr>
              <a:t>core</a:t>
            </a:r>
          </a:p>
          <a:p>
            <a:pPr lvl="1">
              <a:buClr>
                <a:srgbClr val="FF0000"/>
              </a:buClr>
            </a:pPr>
            <a:r>
              <a:rPr lang="fa-IR" sz="2400" dirty="0">
                <a:latin typeface="B Nazanin" pitchFamily="2" charset="-78"/>
                <a:cs typeface="B Nazanin" pitchFamily="2" charset="-78"/>
              </a:rPr>
              <a:t>افزایش نرخ </a:t>
            </a:r>
            <a:r>
              <a:rPr lang="en-US" sz="2400" dirty="0">
                <a:latin typeface="Times New Roman" panose="02020603050405020304" pitchFamily="18" charset="0"/>
                <a:cs typeface="Times New Roman" panose="02020603050405020304" pitchFamily="18" charset="0"/>
              </a:rPr>
              <a:t>Packet loss</a:t>
            </a:r>
            <a:endParaRPr lang="fa-IR" sz="2400" dirty="0">
              <a:latin typeface="Times New Roman" panose="02020603050405020304" pitchFamily="18" charset="0"/>
              <a:cs typeface="Times New Roman" panose="02020603050405020304" pitchFamily="18" charset="0"/>
            </a:endParaRPr>
          </a:p>
          <a:p>
            <a:pPr lvl="1">
              <a:buClr>
                <a:srgbClr val="FF0000"/>
              </a:buClr>
            </a:pPr>
            <a:r>
              <a:rPr lang="fa-IR" sz="2400" dirty="0">
                <a:latin typeface="B Nazanin" pitchFamily="2" charset="-78"/>
                <a:cs typeface="B Nazanin" pitchFamily="2" charset="-78"/>
              </a:rPr>
              <a:t>پر</a:t>
            </a:r>
            <a:r>
              <a:rPr lang="fa-IR" sz="2400" baseline="0" dirty="0">
                <a:latin typeface="B Nazanin" pitchFamily="2" charset="-78"/>
                <a:cs typeface="B Nazanin" pitchFamily="2" charset="-78"/>
              </a:rPr>
              <a:t> شدن </a:t>
            </a:r>
            <a:r>
              <a:rPr lang="fa-IR" sz="2400" baseline="0" dirty="0" err="1">
                <a:latin typeface="B Nazanin" pitchFamily="2" charset="-78"/>
                <a:cs typeface="B Nazanin" pitchFamily="2" charset="-78"/>
              </a:rPr>
              <a:t>بافرها</a:t>
            </a:r>
            <a:r>
              <a:rPr lang="fa-IR" sz="2400" dirty="0">
                <a:latin typeface="B Nazanin" pitchFamily="2" charset="-78"/>
                <a:cs typeface="B Nazanin" pitchFamily="2" charset="-78"/>
              </a:rPr>
              <a:t> و تشدید احتمال وقوع پدیده </a:t>
            </a:r>
            <a:r>
              <a:rPr lang="en-US" sz="2400" dirty="0">
                <a:latin typeface="Times New Roman" panose="02020603050405020304" pitchFamily="18" charset="0"/>
                <a:cs typeface="Times New Roman" panose="02020603050405020304" pitchFamily="18" charset="0"/>
              </a:rPr>
              <a:t>Incast</a:t>
            </a:r>
          </a:p>
        </p:txBody>
      </p:sp>
      <p:cxnSp>
        <p:nvCxnSpPr>
          <p:cNvPr id="27" name="Curved Connector 26">
            <a:extLst>
              <a:ext uri="{FF2B5EF4-FFF2-40B4-BE49-F238E27FC236}">
                <a16:creationId xmlns:a16="http://schemas.microsoft.com/office/drawing/2014/main" xmlns="" id="{CC188BD1-3FC2-8D4B-8759-19D4487020D5}"/>
              </a:ext>
            </a:extLst>
          </p:cNvPr>
          <p:cNvCxnSpPr/>
          <p:nvPr/>
        </p:nvCxnSpPr>
        <p:spPr>
          <a:xfrm rot="16200000" flipH="1">
            <a:off x="6303595" y="3274752"/>
            <a:ext cx="2576157" cy="1892744"/>
          </a:xfrm>
          <a:prstGeom prst="curvedConnector3">
            <a:avLst>
              <a:gd name="adj1" fmla="val 44043"/>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8" name="Freeform 27">
            <a:extLst>
              <a:ext uri="{FF2B5EF4-FFF2-40B4-BE49-F238E27FC236}">
                <a16:creationId xmlns:a16="http://schemas.microsoft.com/office/drawing/2014/main" xmlns="" id="{7EFF794B-7D8A-D841-A6AC-2D7D56304C57}"/>
              </a:ext>
            </a:extLst>
          </p:cNvPr>
          <p:cNvSpPr/>
          <p:nvPr/>
        </p:nvSpPr>
        <p:spPr>
          <a:xfrm rot="153219">
            <a:off x="6400853" y="2994242"/>
            <a:ext cx="2080662" cy="2583940"/>
          </a:xfrm>
          <a:custGeom>
            <a:avLst/>
            <a:gdLst>
              <a:gd name="connsiteX0" fmla="*/ 2058998 w 2080662"/>
              <a:gd name="connsiteY0" fmla="*/ 2807144 h 2807144"/>
              <a:gd name="connsiteX1" fmla="*/ 1969477 w 2080662"/>
              <a:gd name="connsiteY1" fmla="*/ 2027026 h 2807144"/>
              <a:gd name="connsiteX2" fmla="*/ 1195753 w 2080662"/>
              <a:gd name="connsiteY2" fmla="*/ 1214937 h 2807144"/>
              <a:gd name="connsiteX3" fmla="*/ 524341 w 2080662"/>
              <a:gd name="connsiteY3" fmla="*/ 1048682 h 2807144"/>
              <a:gd name="connsiteX4" fmla="*/ 140677 w 2080662"/>
              <a:gd name="connsiteY4" fmla="*/ 524341 h 2807144"/>
              <a:gd name="connsiteX5" fmla="*/ 0 w 2080662"/>
              <a:gd name="connsiteY5" fmla="*/ 0 h 2807144"/>
              <a:gd name="connsiteX6" fmla="*/ 0 w 2080662"/>
              <a:gd name="connsiteY6" fmla="*/ 0 h 2807144"/>
              <a:gd name="connsiteX7" fmla="*/ 0 w 2080662"/>
              <a:gd name="connsiteY7" fmla="*/ 0 h 280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662" h="2807144">
                <a:moveTo>
                  <a:pt x="2058998" y="2807144"/>
                </a:moveTo>
                <a:cubicBezTo>
                  <a:pt x="2086174" y="2549769"/>
                  <a:pt x="2113351" y="2292394"/>
                  <a:pt x="1969477" y="2027026"/>
                </a:cubicBezTo>
                <a:cubicBezTo>
                  <a:pt x="1825603" y="1761658"/>
                  <a:pt x="1436609" y="1377994"/>
                  <a:pt x="1195753" y="1214937"/>
                </a:cubicBezTo>
                <a:cubicBezTo>
                  <a:pt x="954897" y="1051880"/>
                  <a:pt x="700187" y="1163781"/>
                  <a:pt x="524341" y="1048682"/>
                </a:cubicBezTo>
                <a:cubicBezTo>
                  <a:pt x="348495" y="933583"/>
                  <a:pt x="228067" y="699121"/>
                  <a:pt x="140677" y="524341"/>
                </a:cubicBezTo>
                <a:cubicBezTo>
                  <a:pt x="53287" y="349561"/>
                  <a:pt x="0" y="0"/>
                  <a:pt x="0" y="0"/>
                </a:cubicBezTo>
                <a:lnTo>
                  <a:pt x="0" y="0"/>
                </a:lnTo>
                <a:lnTo>
                  <a:pt x="0" y="0"/>
                </a:lnTo>
              </a:path>
            </a:pathLst>
          </a:custGeom>
          <a:noFill/>
          <a:ln w="381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xmlns="" id="{F90F54F1-40F2-AA47-A09D-8B194FD99448}"/>
              </a:ext>
            </a:extLst>
          </p:cNvPr>
          <p:cNvCxnSpPr/>
          <p:nvPr/>
        </p:nvCxnSpPr>
        <p:spPr>
          <a:xfrm flipV="1">
            <a:off x="6896798" y="2218745"/>
            <a:ext cx="333178" cy="391091"/>
          </a:xfrm>
          <a:prstGeom prst="straightConnector1">
            <a:avLst/>
          </a:prstGeom>
          <a:ln w="38100">
            <a:solidFill>
              <a:srgbClr val="00B050"/>
            </a:solidFill>
            <a:tailEnd type="triangle"/>
          </a:ln>
        </p:spPr>
        <p:style>
          <a:lnRef idx="1">
            <a:schemeClr val="dk1"/>
          </a:lnRef>
          <a:fillRef idx="0">
            <a:schemeClr val="dk1"/>
          </a:fillRef>
          <a:effectRef idx="0">
            <a:schemeClr val="dk1"/>
          </a:effectRef>
          <a:fontRef idx="minor">
            <a:schemeClr val="tx1"/>
          </a:fontRef>
        </p:style>
      </p:cxnSp>
      <p:sp>
        <p:nvSpPr>
          <p:cNvPr id="30" name="Freeform 29">
            <a:extLst>
              <a:ext uri="{FF2B5EF4-FFF2-40B4-BE49-F238E27FC236}">
                <a16:creationId xmlns:a16="http://schemas.microsoft.com/office/drawing/2014/main" xmlns="" id="{821131A5-54DA-D048-96A5-441367EF743C}"/>
              </a:ext>
            </a:extLst>
          </p:cNvPr>
          <p:cNvSpPr/>
          <p:nvPr/>
        </p:nvSpPr>
        <p:spPr>
          <a:xfrm>
            <a:off x="4828575" y="5216903"/>
            <a:ext cx="3428025" cy="390059"/>
          </a:xfrm>
          <a:custGeom>
            <a:avLst/>
            <a:gdLst>
              <a:gd name="connsiteX0" fmla="*/ 2954216 w 2954216"/>
              <a:gd name="connsiteY0" fmla="*/ 390059 h 390059"/>
              <a:gd name="connsiteX1" fmla="*/ 2397903 w 2954216"/>
              <a:gd name="connsiteY1" fmla="*/ 70339 h 390059"/>
              <a:gd name="connsiteX2" fmla="*/ 1675335 w 2954216"/>
              <a:gd name="connsiteY2" fmla="*/ 0 h 390059"/>
              <a:gd name="connsiteX3" fmla="*/ 0 w 2954216"/>
              <a:gd name="connsiteY3" fmla="*/ 19184 h 390059"/>
              <a:gd name="connsiteX4" fmla="*/ 0 w 2954216"/>
              <a:gd name="connsiteY4" fmla="*/ 19184 h 39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4216" h="390059">
                <a:moveTo>
                  <a:pt x="2954216" y="390059"/>
                </a:moveTo>
                <a:cubicBezTo>
                  <a:pt x="2782633" y="262704"/>
                  <a:pt x="2611050" y="135349"/>
                  <a:pt x="2397903" y="70339"/>
                </a:cubicBezTo>
                <a:cubicBezTo>
                  <a:pt x="2184756" y="5329"/>
                  <a:pt x="1675335" y="0"/>
                  <a:pt x="1675335" y="0"/>
                </a:cubicBezTo>
                <a:lnTo>
                  <a:pt x="0" y="19184"/>
                </a:lnTo>
                <a:lnTo>
                  <a:pt x="0" y="19184"/>
                </a:ln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31" name="Freeform 30">
            <a:extLst>
              <a:ext uri="{FF2B5EF4-FFF2-40B4-BE49-F238E27FC236}">
                <a16:creationId xmlns:a16="http://schemas.microsoft.com/office/drawing/2014/main" xmlns="" id="{AF8F7FFA-E23D-3841-A23E-C9C3F0566A1A}"/>
              </a:ext>
            </a:extLst>
          </p:cNvPr>
          <p:cNvSpPr/>
          <p:nvPr/>
        </p:nvSpPr>
        <p:spPr>
          <a:xfrm>
            <a:off x="3099150" y="5577295"/>
            <a:ext cx="5013435" cy="497488"/>
          </a:xfrm>
          <a:custGeom>
            <a:avLst/>
            <a:gdLst>
              <a:gd name="connsiteX0" fmla="*/ 4898115 w 4898115"/>
              <a:gd name="connsiteY0" fmla="*/ 94872 h 1137160"/>
              <a:gd name="connsiteX1" fmla="*/ 2583340 w 4898115"/>
              <a:gd name="connsiteY1" fmla="*/ 62900 h 1137160"/>
              <a:gd name="connsiteX2" fmla="*/ 1624179 w 4898115"/>
              <a:gd name="connsiteY2" fmla="*/ 817440 h 1137160"/>
              <a:gd name="connsiteX3" fmla="*/ 0 w 4898115"/>
              <a:gd name="connsiteY3" fmla="*/ 1137160 h 1137160"/>
            </a:gdLst>
            <a:ahLst/>
            <a:cxnLst>
              <a:cxn ang="0">
                <a:pos x="connsiteX0" y="connsiteY0"/>
              </a:cxn>
              <a:cxn ang="0">
                <a:pos x="connsiteX1" y="connsiteY1"/>
              </a:cxn>
              <a:cxn ang="0">
                <a:pos x="connsiteX2" y="connsiteY2"/>
              </a:cxn>
              <a:cxn ang="0">
                <a:pos x="connsiteX3" y="connsiteY3"/>
              </a:cxn>
            </a:cxnLst>
            <a:rect l="l" t="t" r="r" b="b"/>
            <a:pathLst>
              <a:path w="4898115" h="1137160">
                <a:moveTo>
                  <a:pt x="4898115" y="94872"/>
                </a:moveTo>
                <a:cubicBezTo>
                  <a:pt x="4013555" y="18672"/>
                  <a:pt x="3128996" y="-57528"/>
                  <a:pt x="2583340" y="62900"/>
                </a:cubicBezTo>
                <a:cubicBezTo>
                  <a:pt x="2037684" y="183328"/>
                  <a:pt x="2054736" y="638397"/>
                  <a:pt x="1624179" y="817440"/>
                </a:cubicBezTo>
                <a:cubicBezTo>
                  <a:pt x="1193622" y="996483"/>
                  <a:pt x="596811" y="1066821"/>
                  <a:pt x="0" y="1137160"/>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xmlns="" id="{3A4FE137-6891-724A-9521-0646E1922391}"/>
              </a:ext>
            </a:extLst>
          </p:cNvPr>
          <p:cNvSpPr/>
          <p:nvPr/>
        </p:nvSpPr>
        <p:spPr>
          <a:xfrm>
            <a:off x="3111814" y="5486885"/>
            <a:ext cx="5013434" cy="580173"/>
          </a:xfrm>
          <a:custGeom>
            <a:avLst/>
            <a:gdLst>
              <a:gd name="connsiteX0" fmla="*/ 0 w 4949270"/>
              <a:gd name="connsiteY0" fmla="*/ 1080765 h 1080765"/>
              <a:gd name="connsiteX1" fmla="*/ 812089 w 4949270"/>
              <a:gd name="connsiteY1" fmla="*/ 991243 h 1080765"/>
              <a:gd name="connsiteX2" fmla="*/ 1521868 w 4949270"/>
              <a:gd name="connsiteY2" fmla="*/ 709889 h 1080765"/>
              <a:gd name="connsiteX3" fmla="*/ 2180492 w 4949270"/>
              <a:gd name="connsiteY3" fmla="*/ 121604 h 1080765"/>
              <a:gd name="connsiteX4" fmla="*/ 4149969 w 4949270"/>
              <a:gd name="connsiteY4" fmla="*/ 110 h 1080765"/>
              <a:gd name="connsiteX5" fmla="*/ 4949270 w 4949270"/>
              <a:gd name="connsiteY5" fmla="*/ 127999 h 1080765"/>
              <a:gd name="connsiteX6" fmla="*/ 4949270 w 4949270"/>
              <a:gd name="connsiteY6" fmla="*/ 127999 h 1080765"/>
              <a:gd name="connsiteX7" fmla="*/ 4949270 w 4949270"/>
              <a:gd name="connsiteY7" fmla="*/ 127999 h 1080765"/>
              <a:gd name="connsiteX8" fmla="*/ 4949270 w 4949270"/>
              <a:gd name="connsiteY8" fmla="*/ 127999 h 108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49270" h="1080765">
                <a:moveTo>
                  <a:pt x="0" y="1080765"/>
                </a:moveTo>
                <a:cubicBezTo>
                  <a:pt x="279222" y="1066910"/>
                  <a:pt x="558444" y="1053056"/>
                  <a:pt x="812089" y="991243"/>
                </a:cubicBezTo>
                <a:cubicBezTo>
                  <a:pt x="1065734" y="929430"/>
                  <a:pt x="1293801" y="854829"/>
                  <a:pt x="1521868" y="709889"/>
                </a:cubicBezTo>
                <a:cubicBezTo>
                  <a:pt x="1749935" y="564949"/>
                  <a:pt x="1742475" y="239900"/>
                  <a:pt x="2180492" y="121604"/>
                </a:cubicBezTo>
                <a:cubicBezTo>
                  <a:pt x="2618509" y="3308"/>
                  <a:pt x="3688506" y="-956"/>
                  <a:pt x="4149969" y="110"/>
                </a:cubicBezTo>
                <a:cubicBezTo>
                  <a:pt x="4611432" y="1176"/>
                  <a:pt x="4949270" y="127999"/>
                  <a:pt x="4949270" y="127999"/>
                </a:cubicBezTo>
                <a:lnTo>
                  <a:pt x="4949270" y="127999"/>
                </a:lnTo>
                <a:lnTo>
                  <a:pt x="4949270" y="127999"/>
                </a:lnTo>
                <a:lnTo>
                  <a:pt x="4949270" y="127999"/>
                </a:lnTo>
              </a:path>
            </a:pathLst>
          </a:custGeom>
          <a:noFill/>
          <a:ln w="381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33" name="Freeform 32">
            <a:extLst>
              <a:ext uri="{FF2B5EF4-FFF2-40B4-BE49-F238E27FC236}">
                <a16:creationId xmlns:a16="http://schemas.microsoft.com/office/drawing/2014/main" xmlns="" id="{B9648FF9-9E1A-C041-A7F2-1658F066FC18}"/>
              </a:ext>
            </a:extLst>
          </p:cNvPr>
          <p:cNvSpPr/>
          <p:nvPr/>
        </p:nvSpPr>
        <p:spPr>
          <a:xfrm>
            <a:off x="4742314" y="5106331"/>
            <a:ext cx="3671249" cy="542739"/>
          </a:xfrm>
          <a:custGeom>
            <a:avLst/>
            <a:gdLst>
              <a:gd name="connsiteX0" fmla="*/ 0 w 3146048"/>
              <a:gd name="connsiteY0" fmla="*/ 75948 h 542739"/>
              <a:gd name="connsiteX1" fmla="*/ 2180492 w 3146048"/>
              <a:gd name="connsiteY1" fmla="*/ 37581 h 542739"/>
              <a:gd name="connsiteX2" fmla="*/ 3146048 w 3146048"/>
              <a:gd name="connsiteY2" fmla="*/ 542739 h 542739"/>
            </a:gdLst>
            <a:ahLst/>
            <a:cxnLst>
              <a:cxn ang="0">
                <a:pos x="connsiteX0" y="connsiteY0"/>
              </a:cxn>
              <a:cxn ang="0">
                <a:pos x="connsiteX1" y="connsiteY1"/>
              </a:cxn>
              <a:cxn ang="0">
                <a:pos x="connsiteX2" y="connsiteY2"/>
              </a:cxn>
            </a:cxnLst>
            <a:rect l="l" t="t" r="r" b="b"/>
            <a:pathLst>
              <a:path w="3146048" h="542739">
                <a:moveTo>
                  <a:pt x="0" y="75948"/>
                </a:moveTo>
                <a:cubicBezTo>
                  <a:pt x="828075" y="17865"/>
                  <a:pt x="1656151" y="-40217"/>
                  <a:pt x="2180492" y="37581"/>
                </a:cubicBezTo>
                <a:cubicBezTo>
                  <a:pt x="2704833" y="115379"/>
                  <a:pt x="2925440" y="329059"/>
                  <a:pt x="3146048" y="542739"/>
                </a:cubicBezTo>
              </a:path>
            </a:pathLst>
          </a:custGeom>
          <a:noFill/>
          <a:ln w="381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xmlns="" id="{1F5B01FF-8CB5-4D4A-8E60-DF23C1A91F0A}"/>
              </a:ext>
            </a:extLst>
          </p:cNvPr>
          <p:cNvPicPr>
            <a:picLocks noChangeAspect="1"/>
          </p:cNvPicPr>
          <p:nvPr/>
        </p:nvPicPr>
        <p:blipFill>
          <a:blip r:embed="rId4"/>
          <a:stretch>
            <a:fillRect/>
          </a:stretch>
        </p:blipFill>
        <p:spPr>
          <a:xfrm>
            <a:off x="2635956" y="2091958"/>
            <a:ext cx="5902090" cy="4212277"/>
          </a:xfrm>
          <a:prstGeom prst="rect">
            <a:avLst/>
          </a:prstGeom>
        </p:spPr>
      </p:pic>
      <p:pic>
        <p:nvPicPr>
          <p:cNvPr id="35" name="Picture 34">
            <a:extLst>
              <a:ext uri="{FF2B5EF4-FFF2-40B4-BE49-F238E27FC236}">
                <a16:creationId xmlns:a16="http://schemas.microsoft.com/office/drawing/2014/main" xmlns="" id="{F8D28D0E-DFB7-A24C-A291-FA28D9197163}"/>
              </a:ext>
            </a:extLst>
          </p:cNvPr>
          <p:cNvPicPr>
            <a:picLocks noChangeAspect="1"/>
          </p:cNvPicPr>
          <p:nvPr/>
        </p:nvPicPr>
        <p:blipFill>
          <a:blip r:embed="rId5"/>
          <a:stretch>
            <a:fillRect/>
          </a:stretch>
        </p:blipFill>
        <p:spPr>
          <a:xfrm>
            <a:off x="377213" y="3777358"/>
            <a:ext cx="8389573" cy="2457029"/>
          </a:xfrm>
          <a:prstGeom prst="rect">
            <a:avLst/>
          </a:prstGeom>
        </p:spPr>
      </p:pic>
    </p:spTree>
    <p:extLst>
      <p:ext uri="{BB962C8B-B14F-4D97-AF65-F5344CB8AC3E}">
        <p14:creationId xmlns:p14="http://schemas.microsoft.com/office/powerpoint/2010/main" val="1883904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up)">
                                      <p:cBhvr>
                                        <p:cTn id="23" dur="500"/>
                                        <p:tgtEl>
                                          <p:spTgt spid="26"/>
                                        </p:tgtEl>
                                      </p:cBhvr>
                                    </p:animEffect>
                                  </p:childTnLst>
                                </p:cTn>
                              </p:par>
                            </p:childTnLst>
                          </p:cTn>
                        </p:par>
                        <p:par>
                          <p:cTn id="24" fill="hold">
                            <p:stCondLst>
                              <p:cond delay="500"/>
                            </p:stCondLst>
                            <p:childTnLst>
                              <p:par>
                                <p:cTn id="25" presetID="22" presetClass="entr" presetSubtype="1" fill="hold" nodeType="afterEffect">
                                  <p:stCondLst>
                                    <p:cond delay="1000"/>
                                  </p:stCondLst>
                                  <p:childTnLst>
                                    <p:set>
                                      <p:cBhvr>
                                        <p:cTn id="26" dur="1" fill="hold">
                                          <p:stCondLst>
                                            <p:cond delay="0"/>
                                          </p:stCondLst>
                                        </p:cTn>
                                        <p:tgtEl>
                                          <p:spTgt spid="27"/>
                                        </p:tgtEl>
                                        <p:attrNameLst>
                                          <p:attrName>style.visibility</p:attrName>
                                        </p:attrNameLst>
                                      </p:cBhvr>
                                      <p:to>
                                        <p:strVal val="visible"/>
                                      </p:to>
                                    </p:set>
                                    <p:animEffect transition="in" filter="wipe(up)">
                                      <p:cBhvr>
                                        <p:cTn id="27" dur="500"/>
                                        <p:tgtEl>
                                          <p:spTgt spid="27"/>
                                        </p:tgtEl>
                                      </p:cBhvr>
                                    </p:animEffect>
                                  </p:childTnLst>
                                </p:cTn>
                              </p:par>
                            </p:childTnLst>
                          </p:cTn>
                        </p:par>
                        <p:par>
                          <p:cTn id="28" fill="hold">
                            <p:stCondLst>
                              <p:cond delay="2000"/>
                            </p:stCondLst>
                            <p:childTnLst>
                              <p:par>
                                <p:cTn id="29" presetID="22" presetClass="entr" presetSubtype="2" fill="hold" grpId="0" nodeType="afterEffect">
                                  <p:stCondLst>
                                    <p:cond delay="1000"/>
                                  </p:stCondLst>
                                  <p:childTnLst>
                                    <p:set>
                                      <p:cBhvr>
                                        <p:cTn id="30" dur="1" fill="hold">
                                          <p:stCondLst>
                                            <p:cond delay="0"/>
                                          </p:stCondLst>
                                        </p:cTn>
                                        <p:tgtEl>
                                          <p:spTgt spid="30"/>
                                        </p:tgtEl>
                                        <p:attrNameLst>
                                          <p:attrName>style.visibility</p:attrName>
                                        </p:attrNameLst>
                                      </p:cBhvr>
                                      <p:to>
                                        <p:strVal val="visible"/>
                                      </p:to>
                                    </p:set>
                                    <p:animEffect transition="in" filter="wipe(right)">
                                      <p:cBhvr>
                                        <p:cTn id="31" dur="500"/>
                                        <p:tgtEl>
                                          <p:spTgt spid="30"/>
                                        </p:tgtEl>
                                      </p:cBhvr>
                                    </p:animEffect>
                                  </p:childTnLst>
                                </p:cTn>
                              </p:par>
                            </p:childTnLst>
                          </p:cTn>
                        </p:par>
                        <p:par>
                          <p:cTn id="32" fill="hold">
                            <p:stCondLst>
                              <p:cond delay="3500"/>
                            </p:stCondLst>
                            <p:childTnLst>
                              <p:par>
                                <p:cTn id="33" presetID="22" presetClass="entr" presetSubtype="1" fill="hold" grpId="0" nodeType="afterEffect">
                                  <p:stCondLst>
                                    <p:cond delay="1000"/>
                                  </p:stCondLst>
                                  <p:childTnLst>
                                    <p:set>
                                      <p:cBhvr>
                                        <p:cTn id="34" dur="1" fill="hold">
                                          <p:stCondLst>
                                            <p:cond delay="0"/>
                                          </p:stCondLst>
                                        </p:cTn>
                                        <p:tgtEl>
                                          <p:spTgt spid="31"/>
                                        </p:tgtEl>
                                        <p:attrNameLst>
                                          <p:attrName>style.visibility</p:attrName>
                                        </p:attrNameLst>
                                      </p:cBhvr>
                                      <p:to>
                                        <p:strVal val="visible"/>
                                      </p:to>
                                    </p:set>
                                    <p:animEffect transition="in" filter="wipe(up)">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left)">
                                      <p:cBhvr>
                                        <p:cTn id="40" dur="500"/>
                                        <p:tgtEl>
                                          <p:spTgt spid="32"/>
                                        </p:tgtEl>
                                      </p:cBhvr>
                                    </p:animEffect>
                                  </p:childTnLst>
                                </p:cTn>
                              </p:par>
                            </p:childTnLst>
                          </p:cTn>
                        </p:par>
                        <p:par>
                          <p:cTn id="41" fill="hold">
                            <p:stCondLst>
                              <p:cond delay="500"/>
                            </p:stCondLst>
                            <p:childTnLst>
                              <p:par>
                                <p:cTn id="42" presetID="22" presetClass="entr" presetSubtype="8" fill="hold" grpId="0" nodeType="afterEffect">
                                  <p:stCondLst>
                                    <p:cond delay="1000"/>
                                  </p:stCondLst>
                                  <p:childTnLst>
                                    <p:set>
                                      <p:cBhvr>
                                        <p:cTn id="43" dur="1" fill="hold">
                                          <p:stCondLst>
                                            <p:cond delay="0"/>
                                          </p:stCondLst>
                                        </p:cTn>
                                        <p:tgtEl>
                                          <p:spTgt spid="33"/>
                                        </p:tgtEl>
                                        <p:attrNameLst>
                                          <p:attrName>style.visibility</p:attrName>
                                        </p:attrNameLst>
                                      </p:cBhvr>
                                      <p:to>
                                        <p:strVal val="visible"/>
                                      </p:to>
                                    </p:set>
                                    <p:animEffect transition="in" filter="wipe(left)">
                                      <p:cBhvr>
                                        <p:cTn id="44" dur="500"/>
                                        <p:tgtEl>
                                          <p:spTgt spid="33"/>
                                        </p:tgtEl>
                                      </p:cBhvr>
                                    </p:animEffect>
                                  </p:childTnLst>
                                </p:cTn>
                              </p:par>
                            </p:childTnLst>
                          </p:cTn>
                        </p:par>
                        <p:par>
                          <p:cTn id="45" fill="hold">
                            <p:stCondLst>
                              <p:cond delay="2000"/>
                            </p:stCondLst>
                            <p:childTnLst>
                              <p:par>
                                <p:cTn id="46" presetID="22" presetClass="entr" presetSubtype="4" fill="hold" grpId="0" nodeType="afterEffect">
                                  <p:stCondLst>
                                    <p:cond delay="1000"/>
                                  </p:stCondLst>
                                  <p:childTnLst>
                                    <p:set>
                                      <p:cBhvr>
                                        <p:cTn id="47" dur="1" fill="hold">
                                          <p:stCondLst>
                                            <p:cond delay="0"/>
                                          </p:stCondLst>
                                        </p:cTn>
                                        <p:tgtEl>
                                          <p:spTgt spid="28"/>
                                        </p:tgtEl>
                                        <p:attrNameLst>
                                          <p:attrName>style.visibility</p:attrName>
                                        </p:attrNameLst>
                                      </p:cBhvr>
                                      <p:to>
                                        <p:strVal val="visible"/>
                                      </p:to>
                                    </p:set>
                                    <p:animEffect transition="in" filter="wipe(down)">
                                      <p:cBhvr>
                                        <p:cTn id="48" dur="1000"/>
                                        <p:tgtEl>
                                          <p:spTgt spid="28"/>
                                        </p:tgtEl>
                                      </p:cBhvr>
                                    </p:animEffect>
                                  </p:childTnLst>
                                </p:cTn>
                              </p:par>
                            </p:childTnLst>
                          </p:cTn>
                        </p:par>
                        <p:par>
                          <p:cTn id="49" fill="hold">
                            <p:stCondLst>
                              <p:cond delay="4000"/>
                            </p:stCondLst>
                            <p:childTnLst>
                              <p:par>
                                <p:cTn id="50" presetID="22" presetClass="entr" presetSubtype="4" fill="hold" nodeType="afterEffect">
                                  <p:stCondLst>
                                    <p:cond delay="500"/>
                                  </p:stCondLst>
                                  <p:childTnLst>
                                    <p:set>
                                      <p:cBhvr>
                                        <p:cTn id="51" dur="1" fill="hold">
                                          <p:stCondLst>
                                            <p:cond delay="0"/>
                                          </p:stCondLst>
                                        </p:cTn>
                                        <p:tgtEl>
                                          <p:spTgt spid="29"/>
                                        </p:tgtEl>
                                        <p:attrNameLst>
                                          <p:attrName>style.visibility</p:attrName>
                                        </p:attrNameLst>
                                      </p:cBhvr>
                                      <p:to>
                                        <p:strVal val="visible"/>
                                      </p:to>
                                    </p:set>
                                    <p:animEffect transition="in" filter="wipe(down)">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4" fill="hold" nodeType="clickEffect">
                                  <p:stCondLst>
                                    <p:cond delay="0"/>
                                  </p:stCondLst>
                                  <p:childTnLst>
                                    <p:animEffect transition="out" filter="wipe(down)">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par>
                                <p:cTn id="58" presetID="22" presetClass="exit" presetSubtype="4" fill="hold" grpId="1" nodeType="withEffect">
                                  <p:stCondLst>
                                    <p:cond delay="0"/>
                                  </p:stCondLst>
                                  <p:childTnLst>
                                    <p:animEffect transition="out" filter="wipe(down)">
                                      <p:cBhvr>
                                        <p:cTn id="59" dur="500"/>
                                        <p:tgtEl>
                                          <p:spTgt spid="20"/>
                                        </p:tgtEl>
                                      </p:cBhvr>
                                    </p:animEffect>
                                    <p:set>
                                      <p:cBhvr>
                                        <p:cTn id="60" dur="1" fill="hold">
                                          <p:stCondLst>
                                            <p:cond delay="499"/>
                                          </p:stCondLst>
                                        </p:cTn>
                                        <p:tgtEl>
                                          <p:spTgt spid="20"/>
                                        </p:tgtEl>
                                        <p:attrNameLst>
                                          <p:attrName>style.visibility</p:attrName>
                                        </p:attrNameLst>
                                      </p:cBhvr>
                                      <p:to>
                                        <p:strVal val="hidden"/>
                                      </p:to>
                                    </p:set>
                                  </p:childTnLst>
                                </p:cTn>
                              </p:par>
                              <p:par>
                                <p:cTn id="61" presetID="22" presetClass="exit" presetSubtype="4" fill="hold" grpId="1" nodeType="withEffect">
                                  <p:stCondLst>
                                    <p:cond delay="0"/>
                                  </p:stCondLst>
                                  <p:childTnLst>
                                    <p:animEffect transition="out" filter="wipe(down)">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par>
                                <p:cTn id="64" presetID="22" presetClass="exit" presetSubtype="4" fill="hold" grpId="1" nodeType="withEffect">
                                  <p:stCondLst>
                                    <p:cond delay="0"/>
                                  </p:stCondLst>
                                  <p:childTnLst>
                                    <p:animEffect transition="out" filter="wipe(down)">
                                      <p:cBhvr>
                                        <p:cTn id="65" dur="500"/>
                                        <p:tgtEl>
                                          <p:spTgt spid="22"/>
                                        </p:tgtEl>
                                      </p:cBhvr>
                                    </p:animEffect>
                                    <p:set>
                                      <p:cBhvr>
                                        <p:cTn id="66" dur="1" fill="hold">
                                          <p:stCondLst>
                                            <p:cond delay="499"/>
                                          </p:stCondLst>
                                        </p:cTn>
                                        <p:tgtEl>
                                          <p:spTgt spid="22"/>
                                        </p:tgtEl>
                                        <p:attrNameLst>
                                          <p:attrName>style.visibility</p:attrName>
                                        </p:attrNameLst>
                                      </p:cBhvr>
                                      <p:to>
                                        <p:strVal val="hidden"/>
                                      </p:to>
                                    </p:set>
                                  </p:childTnLst>
                                </p:cTn>
                              </p:par>
                              <p:par>
                                <p:cTn id="67" presetID="22" presetClass="exit" presetSubtype="4" fill="hold" nodeType="withEffect">
                                  <p:stCondLst>
                                    <p:cond delay="0"/>
                                  </p:stCondLst>
                                  <p:childTnLst>
                                    <p:animEffect transition="out" filter="wipe(down)">
                                      <p:cBhvr>
                                        <p:cTn id="68" dur="500"/>
                                        <p:tgtEl>
                                          <p:spTgt spid="26"/>
                                        </p:tgtEl>
                                      </p:cBhvr>
                                    </p:animEffect>
                                    <p:set>
                                      <p:cBhvr>
                                        <p:cTn id="69" dur="1" fill="hold">
                                          <p:stCondLst>
                                            <p:cond delay="499"/>
                                          </p:stCondLst>
                                        </p:cTn>
                                        <p:tgtEl>
                                          <p:spTgt spid="26"/>
                                        </p:tgtEl>
                                        <p:attrNameLst>
                                          <p:attrName>style.visibility</p:attrName>
                                        </p:attrNameLst>
                                      </p:cBhvr>
                                      <p:to>
                                        <p:strVal val="hidden"/>
                                      </p:to>
                                    </p:set>
                                  </p:childTnLst>
                                </p:cTn>
                              </p:par>
                              <p:par>
                                <p:cTn id="70" presetID="22" presetClass="exit" presetSubtype="4" fill="hold" nodeType="withEffect">
                                  <p:stCondLst>
                                    <p:cond delay="0"/>
                                  </p:stCondLst>
                                  <p:childTnLst>
                                    <p:animEffect transition="out" filter="wipe(down)">
                                      <p:cBhvr>
                                        <p:cTn id="71" dur="500"/>
                                        <p:tgtEl>
                                          <p:spTgt spid="27"/>
                                        </p:tgtEl>
                                      </p:cBhvr>
                                    </p:animEffect>
                                    <p:set>
                                      <p:cBhvr>
                                        <p:cTn id="72" dur="1" fill="hold">
                                          <p:stCondLst>
                                            <p:cond delay="499"/>
                                          </p:stCondLst>
                                        </p:cTn>
                                        <p:tgtEl>
                                          <p:spTgt spid="27"/>
                                        </p:tgtEl>
                                        <p:attrNameLst>
                                          <p:attrName>style.visibility</p:attrName>
                                        </p:attrNameLst>
                                      </p:cBhvr>
                                      <p:to>
                                        <p:strVal val="hidden"/>
                                      </p:to>
                                    </p:set>
                                  </p:childTnLst>
                                </p:cTn>
                              </p:par>
                              <p:par>
                                <p:cTn id="73" presetID="22" presetClass="exit" presetSubtype="4" fill="hold" grpId="1" nodeType="withEffect">
                                  <p:stCondLst>
                                    <p:cond delay="0"/>
                                  </p:stCondLst>
                                  <p:childTnLst>
                                    <p:animEffect transition="out" filter="wipe(down)">
                                      <p:cBhvr>
                                        <p:cTn id="74" dur="500"/>
                                        <p:tgtEl>
                                          <p:spTgt spid="28"/>
                                        </p:tgtEl>
                                      </p:cBhvr>
                                    </p:animEffect>
                                    <p:set>
                                      <p:cBhvr>
                                        <p:cTn id="75" dur="1" fill="hold">
                                          <p:stCondLst>
                                            <p:cond delay="499"/>
                                          </p:stCondLst>
                                        </p:cTn>
                                        <p:tgtEl>
                                          <p:spTgt spid="28"/>
                                        </p:tgtEl>
                                        <p:attrNameLst>
                                          <p:attrName>style.visibility</p:attrName>
                                        </p:attrNameLst>
                                      </p:cBhvr>
                                      <p:to>
                                        <p:strVal val="hidden"/>
                                      </p:to>
                                    </p:set>
                                  </p:childTnLst>
                                </p:cTn>
                              </p:par>
                              <p:par>
                                <p:cTn id="76" presetID="22" presetClass="exit" presetSubtype="4" fill="hold" nodeType="withEffect">
                                  <p:stCondLst>
                                    <p:cond delay="0"/>
                                  </p:stCondLst>
                                  <p:childTnLst>
                                    <p:animEffect transition="out" filter="wipe(down)">
                                      <p:cBhvr>
                                        <p:cTn id="77" dur="500"/>
                                        <p:tgtEl>
                                          <p:spTgt spid="29"/>
                                        </p:tgtEl>
                                      </p:cBhvr>
                                    </p:animEffect>
                                    <p:set>
                                      <p:cBhvr>
                                        <p:cTn id="78" dur="1" fill="hold">
                                          <p:stCondLst>
                                            <p:cond delay="499"/>
                                          </p:stCondLst>
                                        </p:cTn>
                                        <p:tgtEl>
                                          <p:spTgt spid="29"/>
                                        </p:tgtEl>
                                        <p:attrNameLst>
                                          <p:attrName>style.visibility</p:attrName>
                                        </p:attrNameLst>
                                      </p:cBhvr>
                                      <p:to>
                                        <p:strVal val="hidden"/>
                                      </p:to>
                                    </p:set>
                                  </p:childTnLst>
                                </p:cTn>
                              </p:par>
                              <p:par>
                                <p:cTn id="79" presetID="22" presetClass="exit" presetSubtype="4" fill="hold" grpId="1" nodeType="withEffect">
                                  <p:stCondLst>
                                    <p:cond delay="0"/>
                                  </p:stCondLst>
                                  <p:childTnLst>
                                    <p:animEffect transition="out" filter="wipe(down)">
                                      <p:cBhvr>
                                        <p:cTn id="80" dur="500"/>
                                        <p:tgtEl>
                                          <p:spTgt spid="30"/>
                                        </p:tgtEl>
                                      </p:cBhvr>
                                    </p:animEffect>
                                    <p:set>
                                      <p:cBhvr>
                                        <p:cTn id="81" dur="1" fill="hold">
                                          <p:stCondLst>
                                            <p:cond delay="499"/>
                                          </p:stCondLst>
                                        </p:cTn>
                                        <p:tgtEl>
                                          <p:spTgt spid="30"/>
                                        </p:tgtEl>
                                        <p:attrNameLst>
                                          <p:attrName>style.visibility</p:attrName>
                                        </p:attrNameLst>
                                      </p:cBhvr>
                                      <p:to>
                                        <p:strVal val="hidden"/>
                                      </p:to>
                                    </p:set>
                                  </p:childTnLst>
                                </p:cTn>
                              </p:par>
                              <p:par>
                                <p:cTn id="82" presetID="22" presetClass="exit" presetSubtype="4" fill="hold" grpId="1" nodeType="withEffect">
                                  <p:stCondLst>
                                    <p:cond delay="0"/>
                                  </p:stCondLst>
                                  <p:childTnLst>
                                    <p:animEffect transition="out" filter="wipe(down)">
                                      <p:cBhvr>
                                        <p:cTn id="83" dur="500"/>
                                        <p:tgtEl>
                                          <p:spTgt spid="31"/>
                                        </p:tgtEl>
                                      </p:cBhvr>
                                    </p:animEffect>
                                    <p:set>
                                      <p:cBhvr>
                                        <p:cTn id="84" dur="1" fill="hold">
                                          <p:stCondLst>
                                            <p:cond delay="499"/>
                                          </p:stCondLst>
                                        </p:cTn>
                                        <p:tgtEl>
                                          <p:spTgt spid="31"/>
                                        </p:tgtEl>
                                        <p:attrNameLst>
                                          <p:attrName>style.visibility</p:attrName>
                                        </p:attrNameLst>
                                      </p:cBhvr>
                                      <p:to>
                                        <p:strVal val="hidden"/>
                                      </p:to>
                                    </p:set>
                                  </p:childTnLst>
                                </p:cTn>
                              </p:par>
                              <p:par>
                                <p:cTn id="85" presetID="22" presetClass="exit" presetSubtype="4" fill="hold" grpId="1" nodeType="withEffect">
                                  <p:stCondLst>
                                    <p:cond delay="0"/>
                                  </p:stCondLst>
                                  <p:childTnLst>
                                    <p:animEffect transition="out" filter="wipe(down)">
                                      <p:cBhvr>
                                        <p:cTn id="86" dur="500"/>
                                        <p:tgtEl>
                                          <p:spTgt spid="32"/>
                                        </p:tgtEl>
                                      </p:cBhvr>
                                    </p:animEffect>
                                    <p:set>
                                      <p:cBhvr>
                                        <p:cTn id="87" dur="1" fill="hold">
                                          <p:stCondLst>
                                            <p:cond delay="499"/>
                                          </p:stCondLst>
                                        </p:cTn>
                                        <p:tgtEl>
                                          <p:spTgt spid="32"/>
                                        </p:tgtEl>
                                        <p:attrNameLst>
                                          <p:attrName>style.visibility</p:attrName>
                                        </p:attrNameLst>
                                      </p:cBhvr>
                                      <p:to>
                                        <p:strVal val="hidden"/>
                                      </p:to>
                                    </p:set>
                                  </p:childTnLst>
                                </p:cTn>
                              </p:par>
                              <p:par>
                                <p:cTn id="88" presetID="22" presetClass="exit" presetSubtype="4" fill="hold" grpId="1" nodeType="withEffect">
                                  <p:stCondLst>
                                    <p:cond delay="0"/>
                                  </p:stCondLst>
                                  <p:childTnLst>
                                    <p:animEffect transition="out" filter="wipe(down)">
                                      <p:cBhvr>
                                        <p:cTn id="89" dur="500"/>
                                        <p:tgtEl>
                                          <p:spTgt spid="33"/>
                                        </p:tgtEl>
                                      </p:cBhvr>
                                    </p:animEffect>
                                    <p:set>
                                      <p:cBhvr>
                                        <p:cTn id="90" dur="1" fill="hold">
                                          <p:stCondLst>
                                            <p:cond delay="499"/>
                                          </p:stCondLst>
                                        </p:cTn>
                                        <p:tgtEl>
                                          <p:spTgt spid="33"/>
                                        </p:tgtEl>
                                        <p:attrNameLst>
                                          <p:attrName>style.visibility</p:attrName>
                                        </p:attrNameLst>
                                      </p:cBhvr>
                                      <p:to>
                                        <p:strVal val="hidden"/>
                                      </p:to>
                                    </p:set>
                                  </p:childTnLst>
                                </p:cTn>
                              </p:par>
                            </p:childTnLst>
                          </p:cTn>
                        </p:par>
                        <p:par>
                          <p:cTn id="91" fill="hold">
                            <p:stCondLst>
                              <p:cond delay="500"/>
                            </p:stCondLst>
                            <p:childTnLst>
                              <p:par>
                                <p:cTn id="92" presetID="22" presetClass="entr" presetSubtype="4" fill="hold" nodeType="after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wipe(down)">
                                      <p:cBhvr>
                                        <p:cTn id="94" dur="500"/>
                                        <p:tgtEl>
                                          <p:spTgt spid="3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xit" presetSubtype="4" fill="hold" nodeType="clickEffect">
                                  <p:stCondLst>
                                    <p:cond delay="0"/>
                                  </p:stCondLst>
                                  <p:childTnLst>
                                    <p:animEffect transition="out" filter="wipe(down)">
                                      <p:cBhvr>
                                        <p:cTn id="98" dur="500"/>
                                        <p:tgtEl>
                                          <p:spTgt spid="34"/>
                                        </p:tgtEl>
                                      </p:cBhvr>
                                    </p:animEffect>
                                    <p:set>
                                      <p:cBhvr>
                                        <p:cTn id="99" dur="1" fill="hold">
                                          <p:stCondLst>
                                            <p:cond delay="499"/>
                                          </p:stCondLst>
                                        </p:cTn>
                                        <p:tgtEl>
                                          <p:spTgt spid="34"/>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3">
                                            <p:txEl>
                                              <p:pRg st="2" end="2"/>
                                            </p:txEl>
                                          </p:spTgt>
                                        </p:tgtEl>
                                        <p:attrNameLst>
                                          <p:attrName>style.visibility</p:attrName>
                                        </p:attrNameLst>
                                      </p:cBhvr>
                                      <p:to>
                                        <p:strVal val="visible"/>
                                      </p:to>
                                    </p:set>
                                    <p:animEffect transition="in" filter="wipe(down)">
                                      <p:cBhvr>
                                        <p:cTn id="104" dur="500"/>
                                        <p:tgtEl>
                                          <p:spTgt spid="3">
                                            <p:txEl>
                                              <p:pRg st="2" end="2"/>
                                            </p:txEl>
                                          </p:spTgt>
                                        </p:tgtEl>
                                      </p:cBhvr>
                                    </p:animEffect>
                                  </p:childTnLst>
                                </p:cTn>
                              </p:par>
                              <p:par>
                                <p:cTn id="105" presetID="22" presetClass="entr" presetSubtype="4" fill="hold" nodeType="withEffect">
                                  <p:stCondLst>
                                    <p:cond delay="0"/>
                                  </p:stCondLst>
                                  <p:childTnLst>
                                    <p:set>
                                      <p:cBhvr>
                                        <p:cTn id="106" dur="1" fill="hold">
                                          <p:stCondLst>
                                            <p:cond delay="0"/>
                                          </p:stCondLst>
                                        </p:cTn>
                                        <p:tgtEl>
                                          <p:spTgt spid="3">
                                            <p:txEl>
                                              <p:pRg st="3" end="3"/>
                                            </p:txEl>
                                          </p:spTgt>
                                        </p:tgtEl>
                                        <p:attrNameLst>
                                          <p:attrName>style.visibility</p:attrName>
                                        </p:attrNameLst>
                                      </p:cBhvr>
                                      <p:to>
                                        <p:strVal val="visible"/>
                                      </p:to>
                                    </p:set>
                                    <p:animEffect transition="in" filter="wipe(down)">
                                      <p:cBhvr>
                                        <p:cTn id="107" dur="500"/>
                                        <p:tgtEl>
                                          <p:spTgt spid="3">
                                            <p:txEl>
                                              <p:pRg st="3" end="3"/>
                                            </p:txEl>
                                          </p:spTgt>
                                        </p:tgtEl>
                                      </p:cBhvr>
                                    </p:animEffect>
                                  </p:childTnLst>
                                </p:cTn>
                              </p:par>
                              <p:par>
                                <p:cTn id="108" presetID="22" presetClass="entr" presetSubtype="4" fill="hold" nodeType="withEffect">
                                  <p:stCondLst>
                                    <p:cond delay="0"/>
                                  </p:stCondLst>
                                  <p:childTnLst>
                                    <p:set>
                                      <p:cBhvr>
                                        <p:cTn id="109" dur="1" fill="hold">
                                          <p:stCondLst>
                                            <p:cond delay="0"/>
                                          </p:stCondLst>
                                        </p:cTn>
                                        <p:tgtEl>
                                          <p:spTgt spid="3">
                                            <p:txEl>
                                              <p:pRg st="4" end="4"/>
                                            </p:txEl>
                                          </p:spTgt>
                                        </p:tgtEl>
                                        <p:attrNameLst>
                                          <p:attrName>style.visibility</p:attrName>
                                        </p:attrNameLst>
                                      </p:cBhvr>
                                      <p:to>
                                        <p:strVal val="visible"/>
                                      </p:to>
                                    </p:set>
                                    <p:animEffect transition="in" filter="wipe(down)">
                                      <p:cBhvr>
                                        <p:cTn id="110" dur="500"/>
                                        <p:tgtEl>
                                          <p:spTgt spid="3">
                                            <p:txEl>
                                              <p:pRg st="4" end="4"/>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35"/>
                                        </p:tgtEl>
                                        <p:attrNameLst>
                                          <p:attrName>style.visibility</p:attrName>
                                        </p:attrNameLst>
                                      </p:cBhvr>
                                      <p:to>
                                        <p:strVal val="visible"/>
                                      </p:to>
                                    </p:set>
                                    <p:animEffect transition="in" filter="dissolve">
                                      <p:cBhvr>
                                        <p:cTn id="1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8" grpId="0" animBg="1"/>
      <p:bldP spid="28" grpId="1" animBg="1"/>
      <p:bldP spid="30" grpId="0" animBg="1"/>
      <p:bldP spid="30" grpId="1" animBg="1"/>
      <p:bldP spid="31" grpId="0" animBg="1"/>
      <p:bldP spid="31" grpId="1" animBg="1"/>
      <p:bldP spid="32" grpId="0" animBg="1"/>
      <p:bldP spid="32" grpId="1" animBg="1"/>
      <p:bldP spid="33" grpId="0" animBg="1"/>
      <p:bldP spid="3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lgn="r">
              <a:buClr>
                <a:srgbClr val="FF0000"/>
              </a:buClr>
              <a:buFont typeface="Courier New" pitchFamily="49" charset="0"/>
              <a:buChar char="o"/>
            </a:pPr>
            <a:r>
              <a:rPr lang="fa-IR" sz="4000" dirty="0">
                <a:solidFill>
                  <a:srgbClr val="002060"/>
                </a:solidFill>
                <a:latin typeface="B Nazanin" pitchFamily="2" charset="-78"/>
                <a:cs typeface="B Nazanin" pitchFamily="2" charset="-78"/>
              </a:rPr>
              <a:t>تعریف</a:t>
            </a:r>
            <a:r>
              <a:rPr lang="fa-IR" sz="4000" dirty="0">
                <a:latin typeface="B Nazanin" pitchFamily="2" charset="-78"/>
                <a:cs typeface="B Nazanin" pitchFamily="2" charset="-78"/>
              </a:rPr>
              <a:t> </a:t>
            </a:r>
            <a:r>
              <a:rPr lang="fa-IR" sz="4000" dirty="0">
                <a:solidFill>
                  <a:srgbClr val="002060"/>
                </a:solidFill>
                <a:latin typeface="B Nazanin" pitchFamily="2" charset="-78"/>
                <a:cs typeface="B Nazanin" pitchFamily="2" charset="-78"/>
              </a:rPr>
              <a:t>مسئله</a:t>
            </a:r>
          </a:p>
        </p:txBody>
      </p:sp>
      <p:sp>
        <p:nvSpPr>
          <p:cNvPr id="3" name="Content Placeholder 2"/>
          <p:cNvSpPr>
            <a:spLocks noGrp="1"/>
          </p:cNvSpPr>
          <p:nvPr>
            <p:ph idx="1"/>
          </p:nvPr>
        </p:nvSpPr>
        <p:spPr/>
        <p:txBody>
          <a:bodyPr>
            <a:normAutofit/>
          </a:bodyPr>
          <a:lstStyle/>
          <a:p>
            <a:pPr>
              <a:buClr>
                <a:srgbClr val="FF0000"/>
              </a:buClr>
            </a:pPr>
            <a:r>
              <a:rPr lang="fa-IR" sz="2400" dirty="0">
                <a:latin typeface="B Nazanin" pitchFamily="2" charset="-78"/>
                <a:cs typeface="B Nazanin" pitchFamily="2" charset="-78"/>
              </a:rPr>
              <a:t>کاربرد های </a:t>
            </a:r>
            <a:r>
              <a:rPr lang="en-US" sz="2400" dirty="0">
                <a:latin typeface="Times New Roman" panose="02020603050405020304" pitchFamily="18" charset="0"/>
                <a:cs typeface="Times New Roman" panose="02020603050405020304" pitchFamily="18" charset="0"/>
              </a:rPr>
              <a:t>MapReduce</a:t>
            </a:r>
            <a:r>
              <a:rPr lang="fa-IR" sz="2400" dirty="0">
                <a:latin typeface="B Nazanin" pitchFamily="2" charset="-78"/>
                <a:cs typeface="B Nazanin" pitchFamily="2" charset="-78"/>
              </a:rPr>
              <a:t> و پدیده</a:t>
            </a:r>
            <a:r>
              <a:rPr lang="fa-IR" sz="2500" dirty="0">
                <a:cs typeface="B Koodak" pitchFamily="2" charset="-78"/>
              </a:rPr>
              <a:t> </a:t>
            </a:r>
            <a:r>
              <a:rPr lang="en-US" sz="2400" dirty="0">
                <a:latin typeface="Times New Roman" panose="02020603050405020304" pitchFamily="18" charset="0"/>
                <a:cs typeface="Times New Roman" panose="02020603050405020304" pitchFamily="18" charset="0"/>
              </a:rPr>
              <a:t>TCP Incast</a:t>
            </a:r>
          </a:p>
        </p:txBody>
      </p:sp>
      <p:sp>
        <p:nvSpPr>
          <p:cNvPr id="10"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a:solidFill>
                  <a:schemeClr val="tx1"/>
                </a:solidFill>
                <a:latin typeface="B Nazanin" pitchFamily="2" charset="-78"/>
                <a:cs typeface="B Nazanin" pitchFamily="2" charset="-78"/>
              </a:rPr>
              <a:t>ماه 1398</a:t>
            </a:r>
            <a:endParaRPr lang="fa-IR" sz="1400" dirty="0">
              <a:solidFill>
                <a:schemeClr val="tx1"/>
              </a:solidFill>
              <a:latin typeface="B Nazanin" pitchFamily="2" charset="-78"/>
              <a:cs typeface="B Nazanin"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latin typeface="B Nazanin" pitchFamily="2" charset="-78"/>
                <a:cs typeface="B Nazanin"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6</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sp>
        <p:nvSpPr>
          <p:cNvPr id="28" name="Flowchart: Magnetic Disk 2">
            <a:extLst>
              <a:ext uri="{FF2B5EF4-FFF2-40B4-BE49-F238E27FC236}">
                <a16:creationId xmlns:a16="http://schemas.microsoft.com/office/drawing/2014/main" xmlns="" id="{6BCF2F04-F7BE-3D4C-8141-4797ADA3FE00}"/>
              </a:ext>
            </a:extLst>
          </p:cNvPr>
          <p:cNvSpPr/>
          <p:nvPr/>
        </p:nvSpPr>
        <p:spPr>
          <a:xfrm>
            <a:off x="615464" y="4365088"/>
            <a:ext cx="498191" cy="510803"/>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9" name="Flowchart: Magnetic Disk 15">
            <a:extLst>
              <a:ext uri="{FF2B5EF4-FFF2-40B4-BE49-F238E27FC236}">
                <a16:creationId xmlns:a16="http://schemas.microsoft.com/office/drawing/2014/main" xmlns="" id="{8609919C-F016-3444-9444-F62294411ECE}"/>
              </a:ext>
            </a:extLst>
          </p:cNvPr>
          <p:cNvSpPr/>
          <p:nvPr/>
        </p:nvSpPr>
        <p:spPr>
          <a:xfrm>
            <a:off x="615462" y="5109293"/>
            <a:ext cx="498191" cy="510803"/>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Magnetic Disk 16">
            <a:extLst>
              <a:ext uri="{FF2B5EF4-FFF2-40B4-BE49-F238E27FC236}">
                <a16:creationId xmlns:a16="http://schemas.microsoft.com/office/drawing/2014/main" xmlns="" id="{BE00564E-05C2-6845-A93D-584CDC51F366}"/>
              </a:ext>
            </a:extLst>
          </p:cNvPr>
          <p:cNvSpPr/>
          <p:nvPr/>
        </p:nvSpPr>
        <p:spPr>
          <a:xfrm>
            <a:off x="615463" y="3715000"/>
            <a:ext cx="498191" cy="510803"/>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Magnetic Disk 17">
            <a:extLst>
              <a:ext uri="{FF2B5EF4-FFF2-40B4-BE49-F238E27FC236}">
                <a16:creationId xmlns:a16="http://schemas.microsoft.com/office/drawing/2014/main" xmlns="" id="{93758C45-D17A-9041-AFC6-1AFB73636BBF}"/>
              </a:ext>
            </a:extLst>
          </p:cNvPr>
          <p:cNvSpPr/>
          <p:nvPr/>
        </p:nvSpPr>
        <p:spPr>
          <a:xfrm>
            <a:off x="615463" y="3051797"/>
            <a:ext cx="498191" cy="510803"/>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xmlns="" id="{366DE5C9-28DB-1541-8518-82E878848984}"/>
              </a:ext>
            </a:extLst>
          </p:cNvPr>
          <p:cNvSpPr/>
          <p:nvPr/>
        </p:nvSpPr>
        <p:spPr>
          <a:xfrm>
            <a:off x="1792623" y="3072692"/>
            <a:ext cx="674764" cy="454047"/>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xmlns="" id="{90B5AB04-4C1F-5E49-8B23-0F9296F95C76}"/>
              </a:ext>
            </a:extLst>
          </p:cNvPr>
          <p:cNvSpPr/>
          <p:nvPr/>
        </p:nvSpPr>
        <p:spPr>
          <a:xfrm>
            <a:off x="1792623" y="3743377"/>
            <a:ext cx="674764" cy="454047"/>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xmlns="" id="{6B39A251-2A27-9F44-A63F-06B2D5F9CCFF}"/>
              </a:ext>
            </a:extLst>
          </p:cNvPr>
          <p:cNvSpPr/>
          <p:nvPr/>
        </p:nvSpPr>
        <p:spPr>
          <a:xfrm>
            <a:off x="1792623" y="4414062"/>
            <a:ext cx="674764" cy="454047"/>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xmlns="" id="{2A23804E-0974-4B45-A9AF-2E4A91BA1DCD}"/>
              </a:ext>
            </a:extLst>
          </p:cNvPr>
          <p:cNvSpPr/>
          <p:nvPr/>
        </p:nvSpPr>
        <p:spPr>
          <a:xfrm>
            <a:off x="1792623" y="5147800"/>
            <a:ext cx="674764" cy="454047"/>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xmlns="" id="{12807573-EF2F-E142-8AF7-851AC9404A09}"/>
              </a:ext>
            </a:extLst>
          </p:cNvPr>
          <p:cNvSpPr/>
          <p:nvPr/>
        </p:nvSpPr>
        <p:spPr>
          <a:xfrm>
            <a:off x="3408063" y="2580138"/>
            <a:ext cx="674764" cy="454047"/>
          </a:xfrm>
          <a:prstGeom prst="round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xmlns="" id="{BACC9500-2A2E-5849-A278-75AB1D9C6EAA}"/>
              </a:ext>
            </a:extLst>
          </p:cNvPr>
          <p:cNvSpPr/>
          <p:nvPr/>
        </p:nvSpPr>
        <p:spPr>
          <a:xfrm>
            <a:off x="3408063" y="3250823"/>
            <a:ext cx="674764" cy="454047"/>
          </a:xfrm>
          <a:prstGeom prst="round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xmlns="" id="{DB80320C-181D-0842-ABD3-09FC1E18744A}"/>
              </a:ext>
            </a:extLst>
          </p:cNvPr>
          <p:cNvSpPr/>
          <p:nvPr/>
        </p:nvSpPr>
        <p:spPr>
          <a:xfrm>
            <a:off x="3408063" y="3921508"/>
            <a:ext cx="674764" cy="454047"/>
          </a:xfrm>
          <a:prstGeom prst="round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xmlns="" id="{95BA559B-0543-0F40-A317-46E0AEB97AB4}"/>
              </a:ext>
            </a:extLst>
          </p:cNvPr>
          <p:cNvSpPr/>
          <p:nvPr/>
        </p:nvSpPr>
        <p:spPr>
          <a:xfrm>
            <a:off x="3408063" y="4655246"/>
            <a:ext cx="674764" cy="454047"/>
          </a:xfrm>
          <a:prstGeom prst="round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xmlns="" id="{16996EAE-B39B-AE42-854D-061D0AB01BF8}"/>
              </a:ext>
            </a:extLst>
          </p:cNvPr>
          <p:cNvSpPr/>
          <p:nvPr/>
        </p:nvSpPr>
        <p:spPr>
          <a:xfrm>
            <a:off x="3408063" y="5267560"/>
            <a:ext cx="674764" cy="454047"/>
          </a:xfrm>
          <a:prstGeom prst="round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27">
            <a:extLst>
              <a:ext uri="{FF2B5EF4-FFF2-40B4-BE49-F238E27FC236}">
                <a16:creationId xmlns:a16="http://schemas.microsoft.com/office/drawing/2014/main" xmlns="" id="{FB1FD3D9-3862-7B49-B69C-CD7F4A5B3F7D}"/>
              </a:ext>
            </a:extLst>
          </p:cNvPr>
          <p:cNvSpPr/>
          <p:nvPr/>
        </p:nvSpPr>
        <p:spPr>
          <a:xfrm>
            <a:off x="5175903" y="3912093"/>
            <a:ext cx="498191" cy="510803"/>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Magnetic Disk 28">
            <a:extLst>
              <a:ext uri="{FF2B5EF4-FFF2-40B4-BE49-F238E27FC236}">
                <a16:creationId xmlns:a16="http://schemas.microsoft.com/office/drawing/2014/main" xmlns="" id="{4D3485A6-2875-1D47-9A11-1EDE5549F2B9}"/>
              </a:ext>
            </a:extLst>
          </p:cNvPr>
          <p:cNvSpPr/>
          <p:nvPr/>
        </p:nvSpPr>
        <p:spPr>
          <a:xfrm>
            <a:off x="5175901" y="4551257"/>
            <a:ext cx="498191" cy="510803"/>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29">
            <a:extLst>
              <a:ext uri="{FF2B5EF4-FFF2-40B4-BE49-F238E27FC236}">
                <a16:creationId xmlns:a16="http://schemas.microsoft.com/office/drawing/2014/main" xmlns="" id="{7701C3F6-0F27-F047-8B20-706D19834BF1}"/>
              </a:ext>
            </a:extLst>
          </p:cNvPr>
          <p:cNvSpPr/>
          <p:nvPr/>
        </p:nvSpPr>
        <p:spPr>
          <a:xfrm>
            <a:off x="5175902" y="3249393"/>
            <a:ext cx="498191" cy="510803"/>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Magnetic Disk 30">
            <a:extLst>
              <a:ext uri="{FF2B5EF4-FFF2-40B4-BE49-F238E27FC236}">
                <a16:creationId xmlns:a16="http://schemas.microsoft.com/office/drawing/2014/main" xmlns="" id="{F5B315CC-DBDD-924F-BF8E-476CCEA43C99}"/>
              </a:ext>
            </a:extLst>
          </p:cNvPr>
          <p:cNvSpPr/>
          <p:nvPr/>
        </p:nvSpPr>
        <p:spPr>
          <a:xfrm>
            <a:off x="5175902" y="2586190"/>
            <a:ext cx="498191" cy="510803"/>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Magnetic Disk 31">
            <a:extLst>
              <a:ext uri="{FF2B5EF4-FFF2-40B4-BE49-F238E27FC236}">
                <a16:creationId xmlns:a16="http://schemas.microsoft.com/office/drawing/2014/main" xmlns="" id="{50B80B86-176A-694C-B917-060E205CFD9B}"/>
              </a:ext>
            </a:extLst>
          </p:cNvPr>
          <p:cNvSpPr/>
          <p:nvPr/>
        </p:nvSpPr>
        <p:spPr>
          <a:xfrm>
            <a:off x="5175901" y="5188733"/>
            <a:ext cx="498191" cy="510803"/>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xmlns="" id="{3E2420C9-0671-B147-B0AF-315DB98539BA}"/>
              </a:ext>
            </a:extLst>
          </p:cNvPr>
          <p:cNvCxnSpPr>
            <a:cxnSpLocks/>
            <a:endCxn id="32" idx="1"/>
          </p:cNvCxnSpPr>
          <p:nvPr/>
        </p:nvCxnSpPr>
        <p:spPr>
          <a:xfrm flipV="1">
            <a:off x="1113653" y="3299716"/>
            <a:ext cx="678970" cy="7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767B19EB-A13D-9244-B7A2-083B7BB4D25F}"/>
              </a:ext>
            </a:extLst>
          </p:cNvPr>
          <p:cNvCxnSpPr>
            <a:cxnSpLocks/>
            <a:stCxn id="30" idx="4"/>
            <a:endCxn id="33" idx="1"/>
          </p:cNvCxnSpPr>
          <p:nvPr/>
        </p:nvCxnSpPr>
        <p:spPr>
          <a:xfrm flipV="1">
            <a:off x="1113654" y="3970401"/>
            <a:ext cx="6789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E25220E8-3665-9448-8452-C1A682596EA6}"/>
              </a:ext>
            </a:extLst>
          </p:cNvPr>
          <p:cNvCxnSpPr>
            <a:cxnSpLocks/>
            <a:stCxn id="28" idx="4"/>
            <a:endCxn id="34" idx="1"/>
          </p:cNvCxnSpPr>
          <p:nvPr/>
        </p:nvCxnSpPr>
        <p:spPr>
          <a:xfrm>
            <a:off x="1113655" y="4620490"/>
            <a:ext cx="678968" cy="20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xmlns="" id="{429A02F9-4984-C649-B9A4-63071763C3FE}"/>
              </a:ext>
            </a:extLst>
          </p:cNvPr>
          <p:cNvCxnSpPr>
            <a:cxnSpLocks/>
            <a:stCxn id="29" idx="4"/>
            <a:endCxn id="35" idx="1"/>
          </p:cNvCxnSpPr>
          <p:nvPr/>
        </p:nvCxnSpPr>
        <p:spPr>
          <a:xfrm>
            <a:off x="1113653" y="5364695"/>
            <a:ext cx="678970" cy="10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xmlns="" id="{293A464E-B777-AF4E-8534-EB85B5A9E52B}"/>
              </a:ext>
            </a:extLst>
          </p:cNvPr>
          <p:cNvCxnSpPr>
            <a:cxnSpLocks/>
            <a:stCxn id="32" idx="3"/>
            <a:endCxn id="36" idx="1"/>
          </p:cNvCxnSpPr>
          <p:nvPr/>
        </p:nvCxnSpPr>
        <p:spPr>
          <a:xfrm flipV="1">
            <a:off x="2467387" y="2807162"/>
            <a:ext cx="940676" cy="49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xmlns="" id="{78DD6781-4F9D-734A-A4C1-C5E519E0F855}"/>
              </a:ext>
            </a:extLst>
          </p:cNvPr>
          <p:cNvCxnSpPr>
            <a:cxnSpLocks/>
            <a:stCxn id="32" idx="3"/>
            <a:endCxn id="37" idx="1"/>
          </p:cNvCxnSpPr>
          <p:nvPr/>
        </p:nvCxnSpPr>
        <p:spPr>
          <a:xfrm>
            <a:off x="2467387" y="3299716"/>
            <a:ext cx="940676" cy="178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xmlns="" id="{EDEBD916-41C7-5444-B8A5-D4D4DA399886}"/>
              </a:ext>
            </a:extLst>
          </p:cNvPr>
          <p:cNvCxnSpPr>
            <a:cxnSpLocks/>
            <a:stCxn id="32" idx="3"/>
            <a:endCxn id="38" idx="1"/>
          </p:cNvCxnSpPr>
          <p:nvPr/>
        </p:nvCxnSpPr>
        <p:spPr>
          <a:xfrm>
            <a:off x="2467387" y="3299716"/>
            <a:ext cx="940676" cy="848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xmlns="" id="{170507BD-AD5F-F74C-A972-EE4357336599}"/>
              </a:ext>
            </a:extLst>
          </p:cNvPr>
          <p:cNvCxnSpPr>
            <a:cxnSpLocks/>
            <a:stCxn id="32" idx="3"/>
            <a:endCxn id="39" idx="1"/>
          </p:cNvCxnSpPr>
          <p:nvPr/>
        </p:nvCxnSpPr>
        <p:spPr>
          <a:xfrm>
            <a:off x="2467387" y="3299716"/>
            <a:ext cx="940676" cy="158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xmlns="" id="{D32CD2BA-8109-F842-9CEA-4911FB31A130}"/>
              </a:ext>
            </a:extLst>
          </p:cNvPr>
          <p:cNvCxnSpPr>
            <a:cxnSpLocks/>
            <a:stCxn id="32" idx="3"/>
            <a:endCxn id="40" idx="1"/>
          </p:cNvCxnSpPr>
          <p:nvPr/>
        </p:nvCxnSpPr>
        <p:spPr>
          <a:xfrm>
            <a:off x="2467387" y="3299716"/>
            <a:ext cx="940676" cy="2194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xmlns="" id="{C389189C-0637-C541-B46B-E2A5C9933C6F}"/>
              </a:ext>
            </a:extLst>
          </p:cNvPr>
          <p:cNvCxnSpPr>
            <a:cxnSpLocks/>
            <a:stCxn id="33" idx="3"/>
            <a:endCxn id="36" idx="1"/>
          </p:cNvCxnSpPr>
          <p:nvPr/>
        </p:nvCxnSpPr>
        <p:spPr>
          <a:xfrm flipV="1">
            <a:off x="2467387" y="2807162"/>
            <a:ext cx="940676" cy="116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xmlns="" id="{B7570894-19F0-3B48-9FAF-34A93B72EE6A}"/>
              </a:ext>
            </a:extLst>
          </p:cNvPr>
          <p:cNvCxnSpPr>
            <a:cxnSpLocks/>
            <a:stCxn id="33" idx="3"/>
            <a:endCxn id="37" idx="1"/>
          </p:cNvCxnSpPr>
          <p:nvPr/>
        </p:nvCxnSpPr>
        <p:spPr>
          <a:xfrm flipV="1">
            <a:off x="2467387" y="3477847"/>
            <a:ext cx="940676" cy="49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xmlns="" id="{BAEB41A6-7534-B044-83F7-1B6C47275C2C}"/>
              </a:ext>
            </a:extLst>
          </p:cNvPr>
          <p:cNvCxnSpPr>
            <a:cxnSpLocks/>
            <a:stCxn id="33" idx="3"/>
            <a:endCxn id="38" idx="1"/>
          </p:cNvCxnSpPr>
          <p:nvPr/>
        </p:nvCxnSpPr>
        <p:spPr>
          <a:xfrm>
            <a:off x="2467387" y="3970401"/>
            <a:ext cx="940676" cy="178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xmlns="" id="{63948DBB-D98A-7E41-A27D-25034C34C714}"/>
              </a:ext>
            </a:extLst>
          </p:cNvPr>
          <p:cNvCxnSpPr>
            <a:cxnSpLocks/>
            <a:stCxn id="33" idx="3"/>
            <a:endCxn id="39" idx="1"/>
          </p:cNvCxnSpPr>
          <p:nvPr/>
        </p:nvCxnSpPr>
        <p:spPr>
          <a:xfrm>
            <a:off x="2467387" y="3970401"/>
            <a:ext cx="940676" cy="911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xmlns="" id="{1D0BACBE-4CB4-F342-91AF-CD518D8639DB}"/>
              </a:ext>
            </a:extLst>
          </p:cNvPr>
          <p:cNvCxnSpPr>
            <a:cxnSpLocks/>
            <a:stCxn id="33" idx="3"/>
            <a:endCxn id="40" idx="1"/>
          </p:cNvCxnSpPr>
          <p:nvPr/>
        </p:nvCxnSpPr>
        <p:spPr>
          <a:xfrm>
            <a:off x="2467387" y="3970401"/>
            <a:ext cx="940676" cy="152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xmlns="" id="{6D828673-4F1C-EF40-A215-D9FD2B25387A}"/>
              </a:ext>
            </a:extLst>
          </p:cNvPr>
          <p:cNvCxnSpPr>
            <a:cxnSpLocks/>
            <a:stCxn id="34" idx="3"/>
            <a:endCxn id="36" idx="1"/>
          </p:cNvCxnSpPr>
          <p:nvPr/>
        </p:nvCxnSpPr>
        <p:spPr>
          <a:xfrm flipV="1">
            <a:off x="2467387" y="2807162"/>
            <a:ext cx="940676" cy="1833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xmlns="" id="{EAC0F04B-F518-6A4F-99C7-DAC62D484E53}"/>
              </a:ext>
            </a:extLst>
          </p:cNvPr>
          <p:cNvCxnSpPr>
            <a:cxnSpLocks/>
            <a:stCxn id="34" idx="3"/>
            <a:endCxn id="37" idx="1"/>
          </p:cNvCxnSpPr>
          <p:nvPr/>
        </p:nvCxnSpPr>
        <p:spPr>
          <a:xfrm flipV="1">
            <a:off x="2467387" y="3477847"/>
            <a:ext cx="940676" cy="116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xmlns="" id="{60A3142C-FEAC-1246-B9CC-D428ADCDDA4A}"/>
              </a:ext>
            </a:extLst>
          </p:cNvPr>
          <p:cNvCxnSpPr>
            <a:cxnSpLocks/>
            <a:stCxn id="34" idx="3"/>
            <a:endCxn id="38" idx="1"/>
          </p:cNvCxnSpPr>
          <p:nvPr/>
        </p:nvCxnSpPr>
        <p:spPr>
          <a:xfrm flipV="1">
            <a:off x="2467387" y="4148532"/>
            <a:ext cx="940676" cy="49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xmlns="" id="{4BBD749B-DC31-2642-B00E-8C73F11C1EC4}"/>
              </a:ext>
            </a:extLst>
          </p:cNvPr>
          <p:cNvCxnSpPr>
            <a:cxnSpLocks/>
            <a:stCxn id="34" idx="3"/>
            <a:endCxn id="39" idx="1"/>
          </p:cNvCxnSpPr>
          <p:nvPr/>
        </p:nvCxnSpPr>
        <p:spPr>
          <a:xfrm>
            <a:off x="2467387" y="4641086"/>
            <a:ext cx="940676" cy="24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xmlns="" id="{E858BBA6-683E-A049-888A-3AB5E155A563}"/>
              </a:ext>
            </a:extLst>
          </p:cNvPr>
          <p:cNvCxnSpPr>
            <a:cxnSpLocks/>
            <a:stCxn id="34" idx="3"/>
            <a:endCxn id="40" idx="1"/>
          </p:cNvCxnSpPr>
          <p:nvPr/>
        </p:nvCxnSpPr>
        <p:spPr>
          <a:xfrm>
            <a:off x="2467387" y="4641086"/>
            <a:ext cx="940676" cy="85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xmlns="" id="{FAACC0C5-79C3-BC4D-8286-287C0761EA61}"/>
              </a:ext>
            </a:extLst>
          </p:cNvPr>
          <p:cNvCxnSpPr>
            <a:cxnSpLocks/>
            <a:stCxn id="35" idx="3"/>
            <a:endCxn id="36" idx="1"/>
          </p:cNvCxnSpPr>
          <p:nvPr/>
        </p:nvCxnSpPr>
        <p:spPr>
          <a:xfrm flipV="1">
            <a:off x="2467387" y="2807162"/>
            <a:ext cx="940676" cy="2567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xmlns="" id="{28413BE4-54D9-5B45-AE7D-6DA8D583D826}"/>
              </a:ext>
            </a:extLst>
          </p:cNvPr>
          <p:cNvCxnSpPr>
            <a:cxnSpLocks/>
            <a:stCxn id="35" idx="3"/>
            <a:endCxn id="37" idx="1"/>
          </p:cNvCxnSpPr>
          <p:nvPr/>
        </p:nvCxnSpPr>
        <p:spPr>
          <a:xfrm flipV="1">
            <a:off x="2467387" y="3477847"/>
            <a:ext cx="940676" cy="1896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xmlns="" id="{7DF0D951-F308-D643-9E71-05A9C26A3FB6}"/>
              </a:ext>
            </a:extLst>
          </p:cNvPr>
          <p:cNvCxnSpPr>
            <a:cxnSpLocks/>
            <a:stCxn id="35" idx="3"/>
            <a:endCxn id="38" idx="1"/>
          </p:cNvCxnSpPr>
          <p:nvPr/>
        </p:nvCxnSpPr>
        <p:spPr>
          <a:xfrm flipV="1">
            <a:off x="2467387" y="4148532"/>
            <a:ext cx="940676" cy="1226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xmlns="" id="{7760EE6B-99CD-664D-8919-2E4AE1EC0CEC}"/>
              </a:ext>
            </a:extLst>
          </p:cNvPr>
          <p:cNvCxnSpPr>
            <a:cxnSpLocks/>
            <a:stCxn id="35" idx="3"/>
            <a:endCxn id="39" idx="1"/>
          </p:cNvCxnSpPr>
          <p:nvPr/>
        </p:nvCxnSpPr>
        <p:spPr>
          <a:xfrm flipV="1">
            <a:off x="2467387" y="4882270"/>
            <a:ext cx="940676" cy="49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xmlns="" id="{F2AFF992-43C1-4A4D-ADE6-2E02C0996689}"/>
              </a:ext>
            </a:extLst>
          </p:cNvPr>
          <p:cNvCxnSpPr>
            <a:cxnSpLocks/>
            <a:stCxn id="35" idx="3"/>
            <a:endCxn id="40" idx="1"/>
          </p:cNvCxnSpPr>
          <p:nvPr/>
        </p:nvCxnSpPr>
        <p:spPr>
          <a:xfrm>
            <a:off x="2467387" y="5374824"/>
            <a:ext cx="940676" cy="119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xmlns="" id="{BFAEBD62-5218-8A4B-962D-09578FD26098}"/>
              </a:ext>
            </a:extLst>
          </p:cNvPr>
          <p:cNvCxnSpPr>
            <a:cxnSpLocks/>
            <a:stCxn id="36" idx="3"/>
            <a:endCxn id="44" idx="2"/>
          </p:cNvCxnSpPr>
          <p:nvPr/>
        </p:nvCxnSpPr>
        <p:spPr>
          <a:xfrm>
            <a:off x="4082827" y="2807162"/>
            <a:ext cx="1093075" cy="34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xmlns="" id="{DA02C5D4-CB70-E140-87F1-11C3564CC901}"/>
              </a:ext>
            </a:extLst>
          </p:cNvPr>
          <p:cNvCxnSpPr>
            <a:cxnSpLocks/>
            <a:stCxn id="36" idx="3"/>
            <a:endCxn id="43" idx="2"/>
          </p:cNvCxnSpPr>
          <p:nvPr/>
        </p:nvCxnSpPr>
        <p:spPr>
          <a:xfrm>
            <a:off x="4082827" y="2807162"/>
            <a:ext cx="1093075" cy="697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xmlns="" id="{898DCEF5-BE37-3447-A2A3-04BC6CE91C64}"/>
              </a:ext>
            </a:extLst>
          </p:cNvPr>
          <p:cNvCxnSpPr>
            <a:cxnSpLocks/>
            <a:stCxn id="37" idx="3"/>
            <a:endCxn id="41" idx="2"/>
          </p:cNvCxnSpPr>
          <p:nvPr/>
        </p:nvCxnSpPr>
        <p:spPr>
          <a:xfrm>
            <a:off x="4082827" y="3477847"/>
            <a:ext cx="1093076" cy="689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xmlns="" id="{5FDB2DAE-D3C7-0C44-945F-CC2B36BF8DCF}"/>
              </a:ext>
            </a:extLst>
          </p:cNvPr>
          <p:cNvCxnSpPr>
            <a:cxnSpLocks/>
            <a:stCxn id="37" idx="3"/>
            <a:endCxn id="45" idx="2"/>
          </p:cNvCxnSpPr>
          <p:nvPr/>
        </p:nvCxnSpPr>
        <p:spPr>
          <a:xfrm>
            <a:off x="4082827" y="3477847"/>
            <a:ext cx="1093074" cy="196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xmlns="" id="{46A6978A-1980-2A4F-9BC2-C1F04DBFC41C}"/>
              </a:ext>
            </a:extLst>
          </p:cNvPr>
          <p:cNvCxnSpPr>
            <a:cxnSpLocks/>
            <a:stCxn id="38" idx="3"/>
            <a:endCxn id="42" idx="2"/>
          </p:cNvCxnSpPr>
          <p:nvPr/>
        </p:nvCxnSpPr>
        <p:spPr>
          <a:xfrm>
            <a:off x="4082827" y="4148532"/>
            <a:ext cx="1093074" cy="658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xmlns="" id="{A57237FC-E4DF-6943-B2E6-A5328F38C9B5}"/>
              </a:ext>
            </a:extLst>
          </p:cNvPr>
          <p:cNvCxnSpPr>
            <a:cxnSpLocks/>
            <a:endCxn id="45" idx="2"/>
          </p:cNvCxnSpPr>
          <p:nvPr/>
        </p:nvCxnSpPr>
        <p:spPr>
          <a:xfrm>
            <a:off x="4082827" y="4890113"/>
            <a:ext cx="1093074" cy="554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xmlns="" id="{BBB99926-AF6B-2041-B3B1-3895D389F1F2}"/>
              </a:ext>
            </a:extLst>
          </p:cNvPr>
          <p:cNvCxnSpPr>
            <a:cxnSpLocks/>
            <a:stCxn id="40" idx="3"/>
            <a:endCxn id="42" idx="2"/>
          </p:cNvCxnSpPr>
          <p:nvPr/>
        </p:nvCxnSpPr>
        <p:spPr>
          <a:xfrm flipV="1">
            <a:off x="4082827" y="4806659"/>
            <a:ext cx="1093074" cy="687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xmlns="" id="{8A7D3A19-F74A-AC4A-817D-D6F3D72D0B22}"/>
              </a:ext>
            </a:extLst>
          </p:cNvPr>
          <p:cNvSpPr txBox="1"/>
          <p:nvPr/>
        </p:nvSpPr>
        <p:spPr>
          <a:xfrm>
            <a:off x="117271" y="2427302"/>
            <a:ext cx="1494571" cy="646331"/>
          </a:xfrm>
          <a:prstGeom prst="rect">
            <a:avLst/>
          </a:prstGeom>
          <a:noFill/>
        </p:spPr>
        <p:txBody>
          <a:bodyPr wrap="square" rtlCol="0">
            <a:spAutoFit/>
          </a:bodyPr>
          <a:lstStyle/>
          <a:p>
            <a:pPr algn="ctr"/>
            <a:r>
              <a:rPr lang="en-US" b="1" dirty="0"/>
              <a:t>Distributed</a:t>
            </a:r>
          </a:p>
          <a:p>
            <a:pPr algn="ctr"/>
            <a:r>
              <a:rPr lang="en-US" b="1" dirty="0"/>
              <a:t>Strorage</a:t>
            </a:r>
          </a:p>
        </p:txBody>
      </p:sp>
      <p:sp>
        <p:nvSpPr>
          <p:cNvPr id="78" name="TextBox 77">
            <a:extLst>
              <a:ext uri="{FF2B5EF4-FFF2-40B4-BE49-F238E27FC236}">
                <a16:creationId xmlns:a16="http://schemas.microsoft.com/office/drawing/2014/main" xmlns="" id="{8CE6E780-94DB-5D42-87B6-2781CCC36C09}"/>
              </a:ext>
            </a:extLst>
          </p:cNvPr>
          <p:cNvSpPr txBox="1"/>
          <p:nvPr/>
        </p:nvSpPr>
        <p:spPr>
          <a:xfrm>
            <a:off x="1677006" y="2436052"/>
            <a:ext cx="875512" cy="646331"/>
          </a:xfrm>
          <a:prstGeom prst="rect">
            <a:avLst/>
          </a:prstGeom>
          <a:noFill/>
        </p:spPr>
        <p:txBody>
          <a:bodyPr wrap="square" rtlCol="0">
            <a:spAutoFit/>
          </a:bodyPr>
          <a:lstStyle/>
          <a:p>
            <a:pPr algn="ctr"/>
            <a:r>
              <a:rPr lang="en-US" b="1" dirty="0"/>
              <a:t>Map</a:t>
            </a:r>
          </a:p>
          <a:p>
            <a:pPr algn="ctr"/>
            <a:r>
              <a:rPr lang="en-US" b="1" dirty="0"/>
              <a:t>Tasks</a:t>
            </a:r>
          </a:p>
        </p:txBody>
      </p:sp>
      <p:sp>
        <p:nvSpPr>
          <p:cNvPr id="79" name="TextBox 78">
            <a:extLst>
              <a:ext uri="{FF2B5EF4-FFF2-40B4-BE49-F238E27FC236}">
                <a16:creationId xmlns:a16="http://schemas.microsoft.com/office/drawing/2014/main" xmlns="" id="{B5EB21BE-739B-4D46-8D71-D3B17B6521DC}"/>
              </a:ext>
            </a:extLst>
          </p:cNvPr>
          <p:cNvSpPr txBox="1"/>
          <p:nvPr/>
        </p:nvSpPr>
        <p:spPr>
          <a:xfrm>
            <a:off x="3307689" y="2001571"/>
            <a:ext cx="935454" cy="646331"/>
          </a:xfrm>
          <a:prstGeom prst="rect">
            <a:avLst/>
          </a:prstGeom>
          <a:noFill/>
        </p:spPr>
        <p:txBody>
          <a:bodyPr wrap="square" rtlCol="0">
            <a:spAutoFit/>
          </a:bodyPr>
          <a:lstStyle/>
          <a:p>
            <a:pPr algn="ctr"/>
            <a:r>
              <a:rPr lang="en-US" b="1" dirty="0"/>
              <a:t>Reduce</a:t>
            </a:r>
          </a:p>
          <a:p>
            <a:pPr algn="ctr"/>
            <a:r>
              <a:rPr lang="en-US" b="1" dirty="0"/>
              <a:t>Tasks</a:t>
            </a:r>
          </a:p>
        </p:txBody>
      </p:sp>
      <p:sp>
        <p:nvSpPr>
          <p:cNvPr id="82" name="Rounded Rectangular Callout 81">
            <a:extLst>
              <a:ext uri="{FF2B5EF4-FFF2-40B4-BE49-F238E27FC236}">
                <a16:creationId xmlns:a16="http://schemas.microsoft.com/office/drawing/2014/main" xmlns="" id="{57DB0296-1853-E243-9367-F3A705D53B4D}"/>
              </a:ext>
            </a:extLst>
          </p:cNvPr>
          <p:cNvSpPr/>
          <p:nvPr/>
        </p:nvSpPr>
        <p:spPr>
          <a:xfrm>
            <a:off x="60992" y="1861831"/>
            <a:ext cx="1671400" cy="1097197"/>
          </a:xfrm>
          <a:prstGeom prst="wedgeRoundRectCallout">
            <a:avLst>
              <a:gd name="adj1" fmla="val 36029"/>
              <a:gd name="adj2" fmla="val 81531"/>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Often does not cross the network</a:t>
            </a:r>
          </a:p>
        </p:txBody>
      </p:sp>
      <p:sp>
        <p:nvSpPr>
          <p:cNvPr id="83" name="Rounded Rectangular Callout 82">
            <a:extLst>
              <a:ext uri="{FF2B5EF4-FFF2-40B4-BE49-F238E27FC236}">
                <a16:creationId xmlns:a16="http://schemas.microsoft.com/office/drawing/2014/main" xmlns="" id="{565E39AD-853E-F04F-9860-33F6184A4AD9}"/>
              </a:ext>
            </a:extLst>
          </p:cNvPr>
          <p:cNvSpPr/>
          <p:nvPr/>
        </p:nvSpPr>
        <p:spPr>
          <a:xfrm>
            <a:off x="1656643" y="736625"/>
            <a:ext cx="1671400" cy="1097197"/>
          </a:xfrm>
          <a:prstGeom prst="wedgeRoundRectCallout">
            <a:avLst>
              <a:gd name="adj1" fmla="val 30463"/>
              <a:gd name="adj2" fmla="val 160059"/>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Almost Always cross over the network</a:t>
            </a:r>
          </a:p>
        </p:txBody>
      </p:sp>
      <p:sp>
        <p:nvSpPr>
          <p:cNvPr id="84" name="Rounded Rectangular Callout 83">
            <a:extLst>
              <a:ext uri="{FF2B5EF4-FFF2-40B4-BE49-F238E27FC236}">
                <a16:creationId xmlns:a16="http://schemas.microsoft.com/office/drawing/2014/main" xmlns="" id="{47F95450-A893-4945-B541-96CF621C8BC5}"/>
              </a:ext>
            </a:extLst>
          </p:cNvPr>
          <p:cNvSpPr/>
          <p:nvPr/>
        </p:nvSpPr>
        <p:spPr>
          <a:xfrm>
            <a:off x="5898160" y="2099303"/>
            <a:ext cx="1671400" cy="1097197"/>
          </a:xfrm>
          <a:prstGeom prst="wedgeRoundRectCallout">
            <a:avLst>
              <a:gd name="adj1" fmla="val -126121"/>
              <a:gd name="adj2" fmla="val 108020"/>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Typically 2/3 cross the network</a:t>
            </a:r>
          </a:p>
        </p:txBody>
      </p:sp>
      <p:pic>
        <p:nvPicPr>
          <p:cNvPr id="85" name="Picture 84">
            <a:extLst>
              <a:ext uri="{FF2B5EF4-FFF2-40B4-BE49-F238E27FC236}">
                <a16:creationId xmlns:a16="http://schemas.microsoft.com/office/drawing/2014/main" xmlns="" id="{FBD4D135-E1B1-0740-83BD-9A3F3D7C8A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9002"/>
          <a:stretch/>
        </p:blipFill>
        <p:spPr>
          <a:xfrm>
            <a:off x="3389699" y="4104470"/>
            <a:ext cx="5767439" cy="2048154"/>
          </a:xfrm>
          <a:prstGeom prst="rect">
            <a:avLst/>
          </a:prstGeom>
        </p:spPr>
      </p:pic>
      <p:sp>
        <p:nvSpPr>
          <p:cNvPr id="86" name="Rounded Rectangle 85">
            <a:extLst>
              <a:ext uri="{FF2B5EF4-FFF2-40B4-BE49-F238E27FC236}">
                <a16:creationId xmlns:a16="http://schemas.microsoft.com/office/drawing/2014/main" xmlns="" id="{BBDF18D7-685C-244E-8944-4ADFF2D19ED5}"/>
              </a:ext>
            </a:extLst>
          </p:cNvPr>
          <p:cNvSpPr/>
          <p:nvPr/>
        </p:nvSpPr>
        <p:spPr>
          <a:xfrm>
            <a:off x="116200" y="2589102"/>
            <a:ext cx="674764" cy="454047"/>
          </a:xfrm>
          <a:prstGeom prst="roundRect">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VM</a:t>
            </a:r>
          </a:p>
        </p:txBody>
      </p:sp>
      <p:sp>
        <p:nvSpPr>
          <p:cNvPr id="87" name="Rounded Rectangle 86">
            <a:extLst>
              <a:ext uri="{FF2B5EF4-FFF2-40B4-BE49-F238E27FC236}">
                <a16:creationId xmlns:a16="http://schemas.microsoft.com/office/drawing/2014/main" xmlns="" id="{C8E5F271-7B6F-DC41-BBEB-011E58888BAF}"/>
              </a:ext>
            </a:extLst>
          </p:cNvPr>
          <p:cNvSpPr/>
          <p:nvPr/>
        </p:nvSpPr>
        <p:spPr>
          <a:xfrm>
            <a:off x="116200" y="3369769"/>
            <a:ext cx="674764" cy="454047"/>
          </a:xfrm>
          <a:prstGeom prst="roundRect">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VM</a:t>
            </a:r>
          </a:p>
        </p:txBody>
      </p:sp>
      <p:sp>
        <p:nvSpPr>
          <p:cNvPr id="88" name="Rounded Rectangle 87">
            <a:extLst>
              <a:ext uri="{FF2B5EF4-FFF2-40B4-BE49-F238E27FC236}">
                <a16:creationId xmlns:a16="http://schemas.microsoft.com/office/drawing/2014/main" xmlns="" id="{186B75E0-9DBB-DC45-960C-DC381B2426AC}"/>
              </a:ext>
            </a:extLst>
          </p:cNvPr>
          <p:cNvSpPr/>
          <p:nvPr/>
        </p:nvSpPr>
        <p:spPr>
          <a:xfrm>
            <a:off x="116200" y="4228794"/>
            <a:ext cx="674764" cy="454047"/>
          </a:xfrm>
          <a:prstGeom prst="roundRect">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VM</a:t>
            </a:r>
          </a:p>
        </p:txBody>
      </p:sp>
      <p:sp>
        <p:nvSpPr>
          <p:cNvPr id="89" name="Rounded Rectangle 88">
            <a:extLst>
              <a:ext uri="{FF2B5EF4-FFF2-40B4-BE49-F238E27FC236}">
                <a16:creationId xmlns:a16="http://schemas.microsoft.com/office/drawing/2014/main" xmlns="" id="{52C52A9E-5909-5F41-B4EC-77D93755161C}"/>
              </a:ext>
            </a:extLst>
          </p:cNvPr>
          <p:cNvSpPr/>
          <p:nvPr/>
        </p:nvSpPr>
        <p:spPr>
          <a:xfrm>
            <a:off x="116200" y="5077637"/>
            <a:ext cx="674764" cy="454047"/>
          </a:xfrm>
          <a:prstGeom prst="roundRect">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VM</a:t>
            </a:r>
          </a:p>
        </p:txBody>
      </p:sp>
      <p:sp>
        <p:nvSpPr>
          <p:cNvPr id="90" name="Flowchart: Magnetic Disk 13">
            <a:extLst>
              <a:ext uri="{FF2B5EF4-FFF2-40B4-BE49-F238E27FC236}">
                <a16:creationId xmlns:a16="http://schemas.microsoft.com/office/drawing/2014/main" xmlns="" id="{D0349F79-7E2A-1B43-81E6-63471A81B47E}"/>
              </a:ext>
            </a:extLst>
          </p:cNvPr>
          <p:cNvSpPr/>
          <p:nvPr/>
        </p:nvSpPr>
        <p:spPr>
          <a:xfrm>
            <a:off x="1931623" y="3840031"/>
            <a:ext cx="839830" cy="323479"/>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Router</a:t>
            </a:r>
          </a:p>
        </p:txBody>
      </p:sp>
      <p:cxnSp>
        <p:nvCxnSpPr>
          <p:cNvPr id="91" name="Straight Arrow Connector 90">
            <a:extLst>
              <a:ext uri="{FF2B5EF4-FFF2-40B4-BE49-F238E27FC236}">
                <a16:creationId xmlns:a16="http://schemas.microsoft.com/office/drawing/2014/main" xmlns="" id="{A09A291F-5FE1-2B4D-B84C-A235140318EC}"/>
              </a:ext>
            </a:extLst>
          </p:cNvPr>
          <p:cNvCxnSpPr>
            <a:stCxn id="86" idx="3"/>
            <a:endCxn id="90" idx="2"/>
          </p:cNvCxnSpPr>
          <p:nvPr/>
        </p:nvCxnSpPr>
        <p:spPr>
          <a:xfrm>
            <a:off x="790964" y="2816126"/>
            <a:ext cx="1140659" cy="1185645"/>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xmlns="" id="{A380E5EB-2D24-4940-8813-117FBB507017}"/>
              </a:ext>
            </a:extLst>
          </p:cNvPr>
          <p:cNvCxnSpPr>
            <a:stCxn id="87" idx="3"/>
            <a:endCxn id="90" idx="2"/>
          </p:cNvCxnSpPr>
          <p:nvPr/>
        </p:nvCxnSpPr>
        <p:spPr>
          <a:xfrm>
            <a:off x="790964" y="3596793"/>
            <a:ext cx="1140659" cy="40497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xmlns="" id="{9473F2DA-1CF8-8344-95DB-B1D21765133D}"/>
              </a:ext>
            </a:extLst>
          </p:cNvPr>
          <p:cNvCxnSpPr>
            <a:stCxn id="88" idx="3"/>
            <a:endCxn id="90" idx="2"/>
          </p:cNvCxnSpPr>
          <p:nvPr/>
        </p:nvCxnSpPr>
        <p:spPr>
          <a:xfrm flipV="1">
            <a:off x="790964" y="4001771"/>
            <a:ext cx="1140659" cy="45404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xmlns="" id="{C5259153-BE1A-DC45-97CB-50C25CEF56D5}"/>
              </a:ext>
            </a:extLst>
          </p:cNvPr>
          <p:cNvCxnSpPr>
            <a:stCxn id="89" idx="3"/>
            <a:endCxn id="90" idx="2"/>
          </p:cNvCxnSpPr>
          <p:nvPr/>
        </p:nvCxnSpPr>
        <p:spPr>
          <a:xfrm flipV="1">
            <a:off x="790964" y="4001771"/>
            <a:ext cx="1140659" cy="130289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5" name="Rounded Rectangle 94">
            <a:extLst>
              <a:ext uri="{FF2B5EF4-FFF2-40B4-BE49-F238E27FC236}">
                <a16:creationId xmlns:a16="http://schemas.microsoft.com/office/drawing/2014/main" xmlns="" id="{4206C38F-CC02-D341-863A-6BEA0778097D}"/>
              </a:ext>
            </a:extLst>
          </p:cNvPr>
          <p:cNvSpPr/>
          <p:nvPr/>
        </p:nvSpPr>
        <p:spPr>
          <a:xfrm>
            <a:off x="4060482" y="3767551"/>
            <a:ext cx="674764" cy="454047"/>
          </a:xfrm>
          <a:prstGeom prst="roundRect">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VM</a:t>
            </a:r>
          </a:p>
        </p:txBody>
      </p:sp>
      <p:cxnSp>
        <p:nvCxnSpPr>
          <p:cNvPr id="96" name="Straight Arrow Connector 95">
            <a:extLst>
              <a:ext uri="{FF2B5EF4-FFF2-40B4-BE49-F238E27FC236}">
                <a16:creationId xmlns:a16="http://schemas.microsoft.com/office/drawing/2014/main" xmlns="" id="{8435A48A-338C-0446-BB9D-A4F42D8C8A42}"/>
              </a:ext>
            </a:extLst>
          </p:cNvPr>
          <p:cNvCxnSpPr>
            <a:stCxn id="90" idx="4"/>
            <a:endCxn id="95" idx="1"/>
          </p:cNvCxnSpPr>
          <p:nvPr/>
        </p:nvCxnSpPr>
        <p:spPr>
          <a:xfrm flipV="1">
            <a:off x="2771453" y="3994575"/>
            <a:ext cx="1289029" cy="7196"/>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Rectangle 96">
            <a:extLst>
              <a:ext uri="{FF2B5EF4-FFF2-40B4-BE49-F238E27FC236}">
                <a16:creationId xmlns:a16="http://schemas.microsoft.com/office/drawing/2014/main" xmlns="" id="{93517E87-13E8-2C4D-BF1B-BBB75022C1EF}"/>
              </a:ext>
            </a:extLst>
          </p:cNvPr>
          <p:cNvSpPr/>
          <p:nvPr/>
        </p:nvSpPr>
        <p:spPr>
          <a:xfrm>
            <a:off x="875335" y="2631421"/>
            <a:ext cx="153465" cy="438556"/>
          </a:xfrm>
          <a:prstGeom prst="rect">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xmlns="" id="{ECD764DF-D640-E641-9A6F-A56181E51D59}"/>
              </a:ext>
            </a:extLst>
          </p:cNvPr>
          <p:cNvSpPr/>
          <p:nvPr/>
        </p:nvSpPr>
        <p:spPr>
          <a:xfrm>
            <a:off x="865497" y="3412088"/>
            <a:ext cx="153465" cy="438556"/>
          </a:xfrm>
          <a:prstGeom prst="rect">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xmlns="" id="{34D5FE9B-0F59-7D4E-943F-EF44DF308B5E}"/>
              </a:ext>
            </a:extLst>
          </p:cNvPr>
          <p:cNvSpPr/>
          <p:nvPr/>
        </p:nvSpPr>
        <p:spPr>
          <a:xfrm>
            <a:off x="858224" y="4215160"/>
            <a:ext cx="153465" cy="438556"/>
          </a:xfrm>
          <a:prstGeom prst="rect">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xmlns="" id="{5053152F-5D3B-4C48-9656-32CA27571EB5}"/>
              </a:ext>
            </a:extLst>
          </p:cNvPr>
          <p:cNvSpPr/>
          <p:nvPr/>
        </p:nvSpPr>
        <p:spPr>
          <a:xfrm>
            <a:off x="865496" y="5018118"/>
            <a:ext cx="153465" cy="438556"/>
          </a:xfrm>
          <a:prstGeom prst="rect">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Explosion 1 100">
            <a:extLst>
              <a:ext uri="{FF2B5EF4-FFF2-40B4-BE49-F238E27FC236}">
                <a16:creationId xmlns:a16="http://schemas.microsoft.com/office/drawing/2014/main" xmlns="" id="{E05DAFEC-6818-5148-9F29-63813395B407}"/>
              </a:ext>
            </a:extLst>
          </p:cNvPr>
          <p:cNvSpPr/>
          <p:nvPr/>
        </p:nvSpPr>
        <p:spPr>
          <a:xfrm>
            <a:off x="2217145" y="3631366"/>
            <a:ext cx="821410" cy="803072"/>
          </a:xfrm>
          <a:prstGeom prst="irregularSeal1">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04">
            <a:extLst>
              <a:ext uri="{FF2B5EF4-FFF2-40B4-BE49-F238E27FC236}">
                <a16:creationId xmlns:a16="http://schemas.microsoft.com/office/drawing/2014/main" xmlns="" id="{C519AE7F-35A4-7A48-9124-BF29179DFF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7725" y="2169395"/>
            <a:ext cx="5999317" cy="4101851"/>
          </a:xfrm>
          <a:prstGeom prst="rect">
            <a:avLst/>
          </a:prstGeom>
        </p:spPr>
      </p:pic>
      <p:pic>
        <p:nvPicPr>
          <p:cNvPr id="5" name="Picture 4">
            <a:extLst>
              <a:ext uri="{FF2B5EF4-FFF2-40B4-BE49-F238E27FC236}">
                <a16:creationId xmlns:a16="http://schemas.microsoft.com/office/drawing/2014/main" xmlns="" id="{D8A190D7-D375-AD49-A3B3-851854397A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1320" y="2195857"/>
            <a:ext cx="6210557" cy="3681415"/>
          </a:xfrm>
          <a:prstGeom prst="rect">
            <a:avLst/>
          </a:prstGeom>
        </p:spPr>
      </p:pic>
    </p:spTree>
    <p:extLst>
      <p:ext uri="{BB962C8B-B14F-4D97-AF65-F5344CB8AC3E}">
        <p14:creationId xmlns:p14="http://schemas.microsoft.com/office/powerpoint/2010/main" val="79427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9"/>
                                        </p:tgtEl>
                                        <p:attrNameLst>
                                          <p:attrName>style.visibility</p:attrName>
                                        </p:attrNameLst>
                                      </p:cBhvr>
                                      <p:to>
                                        <p:strVal val="visible"/>
                                      </p:to>
                                    </p:set>
                                    <p:animEffect transition="in" filter="fade">
                                      <p:cBhvr>
                                        <p:cTn id="71" dur="500"/>
                                        <p:tgtEl>
                                          <p:spTgt spid="7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8"/>
                                        </p:tgtEl>
                                        <p:attrNameLst>
                                          <p:attrName>style.visibility</p:attrName>
                                        </p:attrNameLst>
                                      </p:cBhvr>
                                      <p:to>
                                        <p:strVal val="visible"/>
                                      </p:to>
                                    </p:set>
                                    <p:animEffect transition="in" filter="fade">
                                      <p:cBhvr>
                                        <p:cTn id="74" dur="500"/>
                                        <p:tgtEl>
                                          <p:spTgt spid="7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fade">
                                      <p:cBhvr>
                                        <p:cTn id="79" dur="500"/>
                                        <p:tgtEl>
                                          <p:spTgt spid="46"/>
                                        </p:tgtEl>
                                      </p:cBhvr>
                                    </p:animEffect>
                                  </p:childTnLst>
                                </p:cTn>
                              </p:par>
                              <p:par>
                                <p:cTn id="80" presetID="10" presetClass="entr" presetSubtype="0" fill="hold" nodeType="with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fade">
                                      <p:cBhvr>
                                        <p:cTn id="82" dur="500"/>
                                        <p:tgtEl>
                                          <p:spTgt spid="47"/>
                                        </p:tgtEl>
                                      </p:cBhvr>
                                    </p:animEffect>
                                  </p:childTnLst>
                                </p:cTn>
                              </p:par>
                              <p:par>
                                <p:cTn id="83" presetID="10"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fade">
                                      <p:cBhvr>
                                        <p:cTn id="93" dur="500"/>
                                        <p:tgtEl>
                                          <p:spTgt spid="50"/>
                                        </p:tgtEl>
                                      </p:cBhvr>
                                    </p:animEffect>
                                  </p:childTnLst>
                                </p:cTn>
                              </p:par>
                              <p:par>
                                <p:cTn id="94" presetID="10" presetClass="entr" presetSubtype="0" fill="hold" nodeType="with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fade">
                                      <p:cBhvr>
                                        <p:cTn id="96" dur="500"/>
                                        <p:tgtEl>
                                          <p:spTgt spid="51"/>
                                        </p:tgtEl>
                                      </p:cBhvr>
                                    </p:animEffect>
                                  </p:childTnLst>
                                </p:cTn>
                              </p:par>
                              <p:par>
                                <p:cTn id="97" presetID="10" presetClass="entr" presetSubtype="0" fill="hold" nodeType="with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fade">
                                      <p:cBhvr>
                                        <p:cTn id="99" dur="500"/>
                                        <p:tgtEl>
                                          <p:spTgt spid="52"/>
                                        </p:tgtEl>
                                      </p:cBhvr>
                                    </p:animEffect>
                                  </p:childTnLst>
                                </p:cTn>
                              </p:par>
                              <p:par>
                                <p:cTn id="100" presetID="10" presetClass="entr" presetSubtype="0" fill="hold"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fade">
                                      <p:cBhvr>
                                        <p:cTn id="102" dur="500"/>
                                        <p:tgtEl>
                                          <p:spTgt spid="53"/>
                                        </p:tgtEl>
                                      </p:cBhvr>
                                    </p:animEffect>
                                  </p:childTnLst>
                                </p:cTn>
                              </p:par>
                              <p:par>
                                <p:cTn id="103" presetID="10" presetClass="entr" presetSubtype="0" fill="hold" nodeType="with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fade">
                                      <p:cBhvr>
                                        <p:cTn id="105" dur="500"/>
                                        <p:tgtEl>
                                          <p:spTgt spid="54"/>
                                        </p:tgtEl>
                                      </p:cBhvr>
                                    </p:animEffect>
                                  </p:childTnLst>
                                </p:cTn>
                              </p:par>
                              <p:par>
                                <p:cTn id="106" presetID="10" presetClass="entr" presetSubtype="0" fill="hold"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fade">
                                      <p:cBhvr>
                                        <p:cTn id="108" dur="500"/>
                                        <p:tgtEl>
                                          <p:spTgt spid="55"/>
                                        </p:tgtEl>
                                      </p:cBhvr>
                                    </p:animEffect>
                                  </p:childTnLst>
                                </p:cTn>
                              </p:par>
                              <p:par>
                                <p:cTn id="109" presetID="10" presetClass="entr" presetSubtype="0" fill="hold" nodeType="withEffect">
                                  <p:stCondLst>
                                    <p:cond delay="0"/>
                                  </p:stCondLst>
                                  <p:childTnLst>
                                    <p:set>
                                      <p:cBhvr>
                                        <p:cTn id="110" dur="1" fill="hold">
                                          <p:stCondLst>
                                            <p:cond delay="0"/>
                                          </p:stCondLst>
                                        </p:cTn>
                                        <p:tgtEl>
                                          <p:spTgt spid="56"/>
                                        </p:tgtEl>
                                        <p:attrNameLst>
                                          <p:attrName>style.visibility</p:attrName>
                                        </p:attrNameLst>
                                      </p:cBhvr>
                                      <p:to>
                                        <p:strVal val="visible"/>
                                      </p:to>
                                    </p:set>
                                    <p:animEffect transition="in" filter="fade">
                                      <p:cBhvr>
                                        <p:cTn id="111" dur="500"/>
                                        <p:tgtEl>
                                          <p:spTgt spid="56"/>
                                        </p:tgtEl>
                                      </p:cBhvr>
                                    </p:animEffect>
                                  </p:childTnLst>
                                </p:cTn>
                              </p:par>
                              <p:par>
                                <p:cTn id="112" presetID="10" presetClass="entr" presetSubtype="0" fill="hold" nodeType="withEffect">
                                  <p:stCondLst>
                                    <p:cond delay="0"/>
                                  </p:stCondLst>
                                  <p:childTnLst>
                                    <p:set>
                                      <p:cBhvr>
                                        <p:cTn id="113" dur="1" fill="hold">
                                          <p:stCondLst>
                                            <p:cond delay="0"/>
                                          </p:stCondLst>
                                        </p:cTn>
                                        <p:tgtEl>
                                          <p:spTgt spid="57"/>
                                        </p:tgtEl>
                                        <p:attrNameLst>
                                          <p:attrName>style.visibility</p:attrName>
                                        </p:attrNameLst>
                                      </p:cBhvr>
                                      <p:to>
                                        <p:strVal val="visible"/>
                                      </p:to>
                                    </p:set>
                                    <p:animEffect transition="in" filter="fade">
                                      <p:cBhvr>
                                        <p:cTn id="114" dur="500"/>
                                        <p:tgtEl>
                                          <p:spTgt spid="57"/>
                                        </p:tgtEl>
                                      </p:cBhvr>
                                    </p:animEffect>
                                  </p:childTnLst>
                                </p:cTn>
                              </p:par>
                              <p:par>
                                <p:cTn id="115" presetID="10" presetClass="entr" presetSubtype="0" fill="hold" nodeType="with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500"/>
                                        <p:tgtEl>
                                          <p:spTgt spid="58"/>
                                        </p:tgtEl>
                                      </p:cBhvr>
                                    </p:animEffect>
                                  </p:childTnLst>
                                </p:cTn>
                              </p:par>
                              <p:par>
                                <p:cTn id="118" presetID="10" presetClass="entr" presetSubtype="0" fill="hold" nodeType="withEffect">
                                  <p:stCondLst>
                                    <p:cond delay="0"/>
                                  </p:stCondLst>
                                  <p:childTnLst>
                                    <p:set>
                                      <p:cBhvr>
                                        <p:cTn id="119" dur="1" fill="hold">
                                          <p:stCondLst>
                                            <p:cond delay="0"/>
                                          </p:stCondLst>
                                        </p:cTn>
                                        <p:tgtEl>
                                          <p:spTgt spid="59"/>
                                        </p:tgtEl>
                                        <p:attrNameLst>
                                          <p:attrName>style.visibility</p:attrName>
                                        </p:attrNameLst>
                                      </p:cBhvr>
                                      <p:to>
                                        <p:strVal val="visible"/>
                                      </p:to>
                                    </p:set>
                                    <p:animEffect transition="in" filter="fade">
                                      <p:cBhvr>
                                        <p:cTn id="120" dur="500"/>
                                        <p:tgtEl>
                                          <p:spTgt spid="59"/>
                                        </p:tgtEl>
                                      </p:cBhvr>
                                    </p:animEffect>
                                  </p:childTnLst>
                                </p:cTn>
                              </p:par>
                              <p:par>
                                <p:cTn id="121" presetID="10" presetClass="entr" presetSubtype="0" fill="hold" nodeType="withEffect">
                                  <p:stCondLst>
                                    <p:cond delay="0"/>
                                  </p:stCondLst>
                                  <p:childTnLst>
                                    <p:set>
                                      <p:cBhvr>
                                        <p:cTn id="122" dur="1" fill="hold">
                                          <p:stCondLst>
                                            <p:cond delay="0"/>
                                          </p:stCondLst>
                                        </p:cTn>
                                        <p:tgtEl>
                                          <p:spTgt spid="60"/>
                                        </p:tgtEl>
                                        <p:attrNameLst>
                                          <p:attrName>style.visibility</p:attrName>
                                        </p:attrNameLst>
                                      </p:cBhvr>
                                      <p:to>
                                        <p:strVal val="visible"/>
                                      </p:to>
                                    </p:set>
                                    <p:animEffect transition="in" filter="fade">
                                      <p:cBhvr>
                                        <p:cTn id="123" dur="500"/>
                                        <p:tgtEl>
                                          <p:spTgt spid="60"/>
                                        </p:tgtEl>
                                      </p:cBhvr>
                                    </p:animEffect>
                                  </p:childTnLst>
                                </p:cTn>
                              </p:par>
                              <p:par>
                                <p:cTn id="124" presetID="10" presetClass="entr" presetSubtype="0" fill="hold" nodeType="withEffect">
                                  <p:stCondLst>
                                    <p:cond delay="0"/>
                                  </p:stCondLst>
                                  <p:childTnLst>
                                    <p:set>
                                      <p:cBhvr>
                                        <p:cTn id="125" dur="1" fill="hold">
                                          <p:stCondLst>
                                            <p:cond delay="0"/>
                                          </p:stCondLst>
                                        </p:cTn>
                                        <p:tgtEl>
                                          <p:spTgt spid="61"/>
                                        </p:tgtEl>
                                        <p:attrNameLst>
                                          <p:attrName>style.visibility</p:attrName>
                                        </p:attrNameLst>
                                      </p:cBhvr>
                                      <p:to>
                                        <p:strVal val="visible"/>
                                      </p:to>
                                    </p:set>
                                    <p:animEffect transition="in" filter="fade">
                                      <p:cBhvr>
                                        <p:cTn id="126" dur="500"/>
                                        <p:tgtEl>
                                          <p:spTgt spid="61"/>
                                        </p:tgtEl>
                                      </p:cBhvr>
                                    </p:animEffect>
                                  </p:childTnLst>
                                </p:cTn>
                              </p:par>
                              <p:par>
                                <p:cTn id="127" presetID="10" presetClass="entr" presetSubtype="0" fill="hold" nodeType="withEffect">
                                  <p:stCondLst>
                                    <p:cond delay="0"/>
                                  </p:stCondLst>
                                  <p:childTnLst>
                                    <p:set>
                                      <p:cBhvr>
                                        <p:cTn id="128" dur="1" fill="hold">
                                          <p:stCondLst>
                                            <p:cond delay="0"/>
                                          </p:stCondLst>
                                        </p:cTn>
                                        <p:tgtEl>
                                          <p:spTgt spid="62"/>
                                        </p:tgtEl>
                                        <p:attrNameLst>
                                          <p:attrName>style.visibility</p:attrName>
                                        </p:attrNameLst>
                                      </p:cBhvr>
                                      <p:to>
                                        <p:strVal val="visible"/>
                                      </p:to>
                                    </p:set>
                                    <p:animEffect transition="in" filter="fade">
                                      <p:cBhvr>
                                        <p:cTn id="129" dur="500"/>
                                        <p:tgtEl>
                                          <p:spTgt spid="62"/>
                                        </p:tgtEl>
                                      </p:cBhvr>
                                    </p:animEffect>
                                  </p:childTnLst>
                                </p:cTn>
                              </p:par>
                              <p:par>
                                <p:cTn id="130" presetID="10" presetClass="entr" presetSubtype="0" fill="hold" nodeType="withEffect">
                                  <p:stCondLst>
                                    <p:cond delay="0"/>
                                  </p:stCondLst>
                                  <p:childTnLst>
                                    <p:set>
                                      <p:cBhvr>
                                        <p:cTn id="131" dur="1" fill="hold">
                                          <p:stCondLst>
                                            <p:cond delay="0"/>
                                          </p:stCondLst>
                                        </p:cTn>
                                        <p:tgtEl>
                                          <p:spTgt spid="63"/>
                                        </p:tgtEl>
                                        <p:attrNameLst>
                                          <p:attrName>style.visibility</p:attrName>
                                        </p:attrNameLst>
                                      </p:cBhvr>
                                      <p:to>
                                        <p:strVal val="visible"/>
                                      </p:to>
                                    </p:set>
                                    <p:animEffect transition="in" filter="fade">
                                      <p:cBhvr>
                                        <p:cTn id="132" dur="500"/>
                                        <p:tgtEl>
                                          <p:spTgt spid="63"/>
                                        </p:tgtEl>
                                      </p:cBhvr>
                                    </p:animEffect>
                                  </p:childTnLst>
                                </p:cTn>
                              </p:par>
                              <p:par>
                                <p:cTn id="133" presetID="10" presetClass="entr" presetSubtype="0" fill="hold" nodeType="withEffect">
                                  <p:stCondLst>
                                    <p:cond delay="0"/>
                                  </p:stCondLst>
                                  <p:childTnLst>
                                    <p:set>
                                      <p:cBhvr>
                                        <p:cTn id="134" dur="1" fill="hold">
                                          <p:stCondLst>
                                            <p:cond delay="0"/>
                                          </p:stCondLst>
                                        </p:cTn>
                                        <p:tgtEl>
                                          <p:spTgt spid="64"/>
                                        </p:tgtEl>
                                        <p:attrNameLst>
                                          <p:attrName>style.visibility</p:attrName>
                                        </p:attrNameLst>
                                      </p:cBhvr>
                                      <p:to>
                                        <p:strVal val="visible"/>
                                      </p:to>
                                    </p:set>
                                    <p:animEffect transition="in" filter="fade">
                                      <p:cBhvr>
                                        <p:cTn id="135" dur="500"/>
                                        <p:tgtEl>
                                          <p:spTgt spid="64"/>
                                        </p:tgtEl>
                                      </p:cBhvr>
                                    </p:animEffect>
                                  </p:childTnLst>
                                </p:cTn>
                              </p:par>
                              <p:par>
                                <p:cTn id="136" presetID="10" presetClass="entr" presetSubtype="0" fill="hold" nodeType="withEffect">
                                  <p:stCondLst>
                                    <p:cond delay="0"/>
                                  </p:stCondLst>
                                  <p:childTnLst>
                                    <p:set>
                                      <p:cBhvr>
                                        <p:cTn id="137" dur="1" fill="hold">
                                          <p:stCondLst>
                                            <p:cond delay="0"/>
                                          </p:stCondLst>
                                        </p:cTn>
                                        <p:tgtEl>
                                          <p:spTgt spid="65"/>
                                        </p:tgtEl>
                                        <p:attrNameLst>
                                          <p:attrName>style.visibility</p:attrName>
                                        </p:attrNameLst>
                                      </p:cBhvr>
                                      <p:to>
                                        <p:strVal val="visible"/>
                                      </p:to>
                                    </p:set>
                                    <p:animEffect transition="in" filter="fade">
                                      <p:cBhvr>
                                        <p:cTn id="138" dur="500"/>
                                        <p:tgtEl>
                                          <p:spTgt spid="65"/>
                                        </p:tgtEl>
                                      </p:cBhvr>
                                    </p:animEffect>
                                  </p:childTnLst>
                                </p:cTn>
                              </p:par>
                              <p:par>
                                <p:cTn id="139" presetID="10" presetClass="entr" presetSubtype="0" fill="hold" nodeType="withEffect">
                                  <p:stCondLst>
                                    <p:cond delay="0"/>
                                  </p:stCondLst>
                                  <p:childTnLst>
                                    <p:set>
                                      <p:cBhvr>
                                        <p:cTn id="140" dur="1" fill="hold">
                                          <p:stCondLst>
                                            <p:cond delay="0"/>
                                          </p:stCondLst>
                                        </p:cTn>
                                        <p:tgtEl>
                                          <p:spTgt spid="66"/>
                                        </p:tgtEl>
                                        <p:attrNameLst>
                                          <p:attrName>style.visibility</p:attrName>
                                        </p:attrNameLst>
                                      </p:cBhvr>
                                      <p:to>
                                        <p:strVal val="visible"/>
                                      </p:to>
                                    </p:set>
                                    <p:animEffect transition="in" filter="fade">
                                      <p:cBhvr>
                                        <p:cTn id="141" dur="500"/>
                                        <p:tgtEl>
                                          <p:spTgt spid="66"/>
                                        </p:tgtEl>
                                      </p:cBhvr>
                                    </p:animEffect>
                                  </p:childTnLst>
                                </p:cTn>
                              </p:par>
                              <p:par>
                                <p:cTn id="142" presetID="10" presetClass="entr" presetSubtype="0" fill="hold" nodeType="withEffect">
                                  <p:stCondLst>
                                    <p:cond delay="0"/>
                                  </p:stCondLst>
                                  <p:childTnLst>
                                    <p:set>
                                      <p:cBhvr>
                                        <p:cTn id="143" dur="1" fill="hold">
                                          <p:stCondLst>
                                            <p:cond delay="0"/>
                                          </p:stCondLst>
                                        </p:cTn>
                                        <p:tgtEl>
                                          <p:spTgt spid="67"/>
                                        </p:tgtEl>
                                        <p:attrNameLst>
                                          <p:attrName>style.visibility</p:attrName>
                                        </p:attrNameLst>
                                      </p:cBhvr>
                                      <p:to>
                                        <p:strVal val="visible"/>
                                      </p:to>
                                    </p:set>
                                    <p:animEffect transition="in" filter="fade">
                                      <p:cBhvr>
                                        <p:cTn id="144" dur="500"/>
                                        <p:tgtEl>
                                          <p:spTgt spid="67"/>
                                        </p:tgtEl>
                                      </p:cBhvr>
                                    </p:animEffect>
                                  </p:childTnLst>
                                </p:cTn>
                              </p:par>
                              <p:par>
                                <p:cTn id="145" presetID="10" presetClass="entr" presetSubtype="0" fill="hold" nodeType="withEffect">
                                  <p:stCondLst>
                                    <p:cond delay="0"/>
                                  </p:stCondLst>
                                  <p:childTnLst>
                                    <p:set>
                                      <p:cBhvr>
                                        <p:cTn id="146" dur="1" fill="hold">
                                          <p:stCondLst>
                                            <p:cond delay="0"/>
                                          </p:stCondLst>
                                        </p:cTn>
                                        <p:tgtEl>
                                          <p:spTgt spid="68"/>
                                        </p:tgtEl>
                                        <p:attrNameLst>
                                          <p:attrName>style.visibility</p:attrName>
                                        </p:attrNameLst>
                                      </p:cBhvr>
                                      <p:to>
                                        <p:strVal val="visible"/>
                                      </p:to>
                                    </p:set>
                                    <p:animEffect transition="in" filter="fade">
                                      <p:cBhvr>
                                        <p:cTn id="147" dur="500"/>
                                        <p:tgtEl>
                                          <p:spTgt spid="68"/>
                                        </p:tgtEl>
                                      </p:cBhvr>
                                    </p:animEffect>
                                  </p:childTnLst>
                                </p:cTn>
                              </p:par>
                              <p:par>
                                <p:cTn id="148" presetID="10" presetClass="entr" presetSubtype="0" fill="hold" nodeType="withEffect">
                                  <p:stCondLst>
                                    <p:cond delay="0"/>
                                  </p:stCondLst>
                                  <p:childTnLst>
                                    <p:set>
                                      <p:cBhvr>
                                        <p:cTn id="149" dur="1" fill="hold">
                                          <p:stCondLst>
                                            <p:cond delay="0"/>
                                          </p:stCondLst>
                                        </p:cTn>
                                        <p:tgtEl>
                                          <p:spTgt spid="69"/>
                                        </p:tgtEl>
                                        <p:attrNameLst>
                                          <p:attrName>style.visibility</p:attrName>
                                        </p:attrNameLst>
                                      </p:cBhvr>
                                      <p:to>
                                        <p:strVal val="visible"/>
                                      </p:to>
                                    </p:set>
                                    <p:animEffect transition="in" filter="fade">
                                      <p:cBhvr>
                                        <p:cTn id="150" dur="500"/>
                                        <p:tgtEl>
                                          <p:spTgt spid="69"/>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70"/>
                                        </p:tgtEl>
                                        <p:attrNameLst>
                                          <p:attrName>style.visibility</p:attrName>
                                        </p:attrNameLst>
                                      </p:cBhvr>
                                      <p:to>
                                        <p:strVal val="visible"/>
                                      </p:to>
                                    </p:set>
                                    <p:animEffect transition="in" filter="fade">
                                      <p:cBhvr>
                                        <p:cTn id="155" dur="500"/>
                                        <p:tgtEl>
                                          <p:spTgt spid="70"/>
                                        </p:tgtEl>
                                      </p:cBhvr>
                                    </p:animEffect>
                                  </p:childTnLst>
                                </p:cTn>
                              </p:par>
                              <p:par>
                                <p:cTn id="156" presetID="10" presetClass="entr" presetSubtype="0" fill="hold" nodeType="withEffect">
                                  <p:stCondLst>
                                    <p:cond delay="0"/>
                                  </p:stCondLst>
                                  <p:childTnLst>
                                    <p:set>
                                      <p:cBhvr>
                                        <p:cTn id="157" dur="1" fill="hold">
                                          <p:stCondLst>
                                            <p:cond delay="0"/>
                                          </p:stCondLst>
                                        </p:cTn>
                                        <p:tgtEl>
                                          <p:spTgt spid="71"/>
                                        </p:tgtEl>
                                        <p:attrNameLst>
                                          <p:attrName>style.visibility</p:attrName>
                                        </p:attrNameLst>
                                      </p:cBhvr>
                                      <p:to>
                                        <p:strVal val="visible"/>
                                      </p:to>
                                    </p:set>
                                    <p:animEffect transition="in" filter="fade">
                                      <p:cBhvr>
                                        <p:cTn id="158" dur="500"/>
                                        <p:tgtEl>
                                          <p:spTgt spid="71"/>
                                        </p:tgtEl>
                                      </p:cBhvr>
                                    </p:animEffect>
                                  </p:childTnLst>
                                </p:cTn>
                              </p:par>
                              <p:par>
                                <p:cTn id="159" presetID="10" presetClass="entr" presetSubtype="0" fill="hold" nodeType="withEffect">
                                  <p:stCondLst>
                                    <p:cond delay="0"/>
                                  </p:stCondLst>
                                  <p:childTnLst>
                                    <p:set>
                                      <p:cBhvr>
                                        <p:cTn id="160" dur="1" fill="hold">
                                          <p:stCondLst>
                                            <p:cond delay="0"/>
                                          </p:stCondLst>
                                        </p:cTn>
                                        <p:tgtEl>
                                          <p:spTgt spid="72"/>
                                        </p:tgtEl>
                                        <p:attrNameLst>
                                          <p:attrName>style.visibility</p:attrName>
                                        </p:attrNameLst>
                                      </p:cBhvr>
                                      <p:to>
                                        <p:strVal val="visible"/>
                                      </p:to>
                                    </p:set>
                                    <p:animEffect transition="in" filter="fade">
                                      <p:cBhvr>
                                        <p:cTn id="161" dur="500"/>
                                        <p:tgtEl>
                                          <p:spTgt spid="72"/>
                                        </p:tgtEl>
                                      </p:cBhvr>
                                    </p:animEffect>
                                  </p:childTnLst>
                                </p:cTn>
                              </p:par>
                              <p:par>
                                <p:cTn id="162" presetID="10" presetClass="entr" presetSubtype="0" fill="hold" nodeType="withEffect">
                                  <p:stCondLst>
                                    <p:cond delay="0"/>
                                  </p:stCondLst>
                                  <p:childTnLst>
                                    <p:set>
                                      <p:cBhvr>
                                        <p:cTn id="163" dur="1" fill="hold">
                                          <p:stCondLst>
                                            <p:cond delay="0"/>
                                          </p:stCondLst>
                                        </p:cTn>
                                        <p:tgtEl>
                                          <p:spTgt spid="73"/>
                                        </p:tgtEl>
                                        <p:attrNameLst>
                                          <p:attrName>style.visibility</p:attrName>
                                        </p:attrNameLst>
                                      </p:cBhvr>
                                      <p:to>
                                        <p:strVal val="visible"/>
                                      </p:to>
                                    </p:set>
                                    <p:animEffect transition="in" filter="fade">
                                      <p:cBhvr>
                                        <p:cTn id="164" dur="500"/>
                                        <p:tgtEl>
                                          <p:spTgt spid="73"/>
                                        </p:tgtEl>
                                      </p:cBhvr>
                                    </p:animEffect>
                                  </p:childTnLst>
                                </p:cTn>
                              </p:par>
                              <p:par>
                                <p:cTn id="165" presetID="10" presetClass="entr" presetSubtype="0" fill="hold" nodeType="withEffect">
                                  <p:stCondLst>
                                    <p:cond delay="0"/>
                                  </p:stCondLst>
                                  <p:childTnLst>
                                    <p:set>
                                      <p:cBhvr>
                                        <p:cTn id="166" dur="1" fill="hold">
                                          <p:stCondLst>
                                            <p:cond delay="0"/>
                                          </p:stCondLst>
                                        </p:cTn>
                                        <p:tgtEl>
                                          <p:spTgt spid="74"/>
                                        </p:tgtEl>
                                        <p:attrNameLst>
                                          <p:attrName>style.visibility</p:attrName>
                                        </p:attrNameLst>
                                      </p:cBhvr>
                                      <p:to>
                                        <p:strVal val="visible"/>
                                      </p:to>
                                    </p:set>
                                    <p:animEffect transition="in" filter="fade">
                                      <p:cBhvr>
                                        <p:cTn id="167" dur="500"/>
                                        <p:tgtEl>
                                          <p:spTgt spid="74"/>
                                        </p:tgtEl>
                                      </p:cBhvr>
                                    </p:animEffect>
                                  </p:childTnLst>
                                </p:cTn>
                              </p:par>
                              <p:par>
                                <p:cTn id="168" presetID="10" presetClass="entr" presetSubtype="0" fill="hold" nodeType="withEffect">
                                  <p:stCondLst>
                                    <p:cond delay="0"/>
                                  </p:stCondLst>
                                  <p:childTnLst>
                                    <p:set>
                                      <p:cBhvr>
                                        <p:cTn id="169" dur="1" fill="hold">
                                          <p:stCondLst>
                                            <p:cond delay="0"/>
                                          </p:stCondLst>
                                        </p:cTn>
                                        <p:tgtEl>
                                          <p:spTgt spid="75"/>
                                        </p:tgtEl>
                                        <p:attrNameLst>
                                          <p:attrName>style.visibility</p:attrName>
                                        </p:attrNameLst>
                                      </p:cBhvr>
                                      <p:to>
                                        <p:strVal val="visible"/>
                                      </p:to>
                                    </p:set>
                                    <p:animEffect transition="in" filter="fade">
                                      <p:cBhvr>
                                        <p:cTn id="170" dur="500"/>
                                        <p:tgtEl>
                                          <p:spTgt spid="75"/>
                                        </p:tgtEl>
                                      </p:cBhvr>
                                    </p:animEffect>
                                  </p:childTnLst>
                                </p:cTn>
                              </p:par>
                              <p:par>
                                <p:cTn id="171" presetID="10" presetClass="entr" presetSubtype="0" fill="hold" nodeType="withEffect">
                                  <p:stCondLst>
                                    <p:cond delay="0"/>
                                  </p:stCondLst>
                                  <p:childTnLst>
                                    <p:set>
                                      <p:cBhvr>
                                        <p:cTn id="172" dur="1" fill="hold">
                                          <p:stCondLst>
                                            <p:cond delay="0"/>
                                          </p:stCondLst>
                                        </p:cTn>
                                        <p:tgtEl>
                                          <p:spTgt spid="76"/>
                                        </p:tgtEl>
                                        <p:attrNameLst>
                                          <p:attrName>style.visibility</p:attrName>
                                        </p:attrNameLst>
                                      </p:cBhvr>
                                      <p:to>
                                        <p:strVal val="visible"/>
                                      </p:to>
                                    </p:set>
                                    <p:animEffect transition="in" filter="fade">
                                      <p:cBhvr>
                                        <p:cTn id="173" dur="500"/>
                                        <p:tgtEl>
                                          <p:spTgt spid="76"/>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grpId="0" nodeType="clickEffect">
                                  <p:stCondLst>
                                    <p:cond delay="0"/>
                                  </p:stCondLst>
                                  <p:childTnLst>
                                    <p:set>
                                      <p:cBhvr>
                                        <p:cTn id="177" dur="1" fill="hold">
                                          <p:stCondLst>
                                            <p:cond delay="0"/>
                                          </p:stCondLst>
                                        </p:cTn>
                                        <p:tgtEl>
                                          <p:spTgt spid="83"/>
                                        </p:tgtEl>
                                        <p:attrNameLst>
                                          <p:attrName>style.visibility</p:attrName>
                                        </p:attrNameLst>
                                      </p:cBhvr>
                                      <p:to>
                                        <p:strVal val="visible"/>
                                      </p:to>
                                    </p:set>
                                    <p:animEffect transition="in" filter="fade">
                                      <p:cBhvr>
                                        <p:cTn id="178" dur="500"/>
                                        <p:tgtEl>
                                          <p:spTgt spid="83"/>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82"/>
                                        </p:tgtEl>
                                        <p:attrNameLst>
                                          <p:attrName>style.visibility</p:attrName>
                                        </p:attrNameLst>
                                      </p:cBhvr>
                                      <p:to>
                                        <p:strVal val="visible"/>
                                      </p:to>
                                    </p:set>
                                    <p:animEffect transition="in" filter="fade">
                                      <p:cBhvr>
                                        <p:cTn id="181" dur="500"/>
                                        <p:tgtEl>
                                          <p:spTgt spid="82"/>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84"/>
                                        </p:tgtEl>
                                        <p:attrNameLst>
                                          <p:attrName>style.visibility</p:attrName>
                                        </p:attrNameLst>
                                      </p:cBhvr>
                                      <p:to>
                                        <p:strVal val="visible"/>
                                      </p:to>
                                    </p:set>
                                    <p:animEffect transition="in" filter="fade">
                                      <p:cBhvr>
                                        <p:cTn id="184" dur="500"/>
                                        <p:tgtEl>
                                          <p:spTgt spid="84"/>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4" fill="hold" nodeType="clickEffect">
                                  <p:stCondLst>
                                    <p:cond delay="0"/>
                                  </p:stCondLst>
                                  <p:childTnLst>
                                    <p:set>
                                      <p:cBhvr>
                                        <p:cTn id="188" dur="1" fill="hold">
                                          <p:stCondLst>
                                            <p:cond delay="0"/>
                                          </p:stCondLst>
                                        </p:cTn>
                                        <p:tgtEl>
                                          <p:spTgt spid="85"/>
                                        </p:tgtEl>
                                        <p:attrNameLst>
                                          <p:attrName>style.visibility</p:attrName>
                                        </p:attrNameLst>
                                      </p:cBhvr>
                                      <p:to>
                                        <p:strVal val="visible"/>
                                      </p:to>
                                    </p:set>
                                    <p:animEffect transition="in" filter="wipe(down)">
                                      <p:cBhvr>
                                        <p:cTn id="189" dur="500"/>
                                        <p:tgtEl>
                                          <p:spTgt spid="85"/>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grpId="1" nodeType="clickEffect">
                                  <p:stCondLst>
                                    <p:cond delay="0"/>
                                  </p:stCondLst>
                                  <p:childTnLst>
                                    <p:set>
                                      <p:cBhvr>
                                        <p:cTn id="193" dur="1" fill="hold">
                                          <p:stCondLst>
                                            <p:cond delay="0"/>
                                          </p:stCondLst>
                                        </p:cTn>
                                        <p:tgtEl>
                                          <p:spTgt spid="28"/>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29"/>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30"/>
                                        </p:tgtEl>
                                        <p:attrNameLst>
                                          <p:attrName>style.visibility</p:attrName>
                                        </p:attrNameLst>
                                      </p:cBhvr>
                                      <p:to>
                                        <p:strVal val="hidden"/>
                                      </p:to>
                                    </p:set>
                                  </p:childTnLst>
                                </p:cTn>
                              </p:par>
                              <p:par>
                                <p:cTn id="198" presetID="1" presetClass="exit" presetSubtype="0" fill="hold" grpId="1" nodeType="withEffect">
                                  <p:stCondLst>
                                    <p:cond delay="0"/>
                                  </p:stCondLst>
                                  <p:childTnLst>
                                    <p:set>
                                      <p:cBhvr>
                                        <p:cTn id="199" dur="1" fill="hold">
                                          <p:stCondLst>
                                            <p:cond delay="0"/>
                                          </p:stCondLst>
                                        </p:cTn>
                                        <p:tgtEl>
                                          <p:spTgt spid="31"/>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32"/>
                                        </p:tgtEl>
                                        <p:attrNameLst>
                                          <p:attrName>style.visibility</p:attrName>
                                        </p:attrNameLst>
                                      </p:cBhvr>
                                      <p:to>
                                        <p:strVal val="hidden"/>
                                      </p:to>
                                    </p:set>
                                  </p:childTnLst>
                                </p:cTn>
                              </p:par>
                              <p:par>
                                <p:cTn id="202" presetID="1" presetClass="exit" presetSubtype="0" fill="hold" grpId="1" nodeType="withEffect">
                                  <p:stCondLst>
                                    <p:cond delay="0"/>
                                  </p:stCondLst>
                                  <p:childTnLst>
                                    <p:set>
                                      <p:cBhvr>
                                        <p:cTn id="203" dur="1" fill="hold">
                                          <p:stCondLst>
                                            <p:cond delay="0"/>
                                          </p:stCondLst>
                                        </p:cTn>
                                        <p:tgtEl>
                                          <p:spTgt spid="33"/>
                                        </p:tgtEl>
                                        <p:attrNameLst>
                                          <p:attrName>style.visibility</p:attrName>
                                        </p:attrNameLst>
                                      </p:cBhvr>
                                      <p:to>
                                        <p:strVal val="hidden"/>
                                      </p:to>
                                    </p:set>
                                  </p:childTnLst>
                                </p:cTn>
                              </p:par>
                              <p:par>
                                <p:cTn id="204" presetID="1" presetClass="exit" presetSubtype="0" fill="hold" grpId="1" nodeType="withEffect">
                                  <p:stCondLst>
                                    <p:cond delay="0"/>
                                  </p:stCondLst>
                                  <p:childTnLst>
                                    <p:set>
                                      <p:cBhvr>
                                        <p:cTn id="205" dur="1" fill="hold">
                                          <p:stCondLst>
                                            <p:cond delay="0"/>
                                          </p:stCondLst>
                                        </p:cTn>
                                        <p:tgtEl>
                                          <p:spTgt spid="34"/>
                                        </p:tgtEl>
                                        <p:attrNameLst>
                                          <p:attrName>style.visibility</p:attrName>
                                        </p:attrNameLst>
                                      </p:cBhvr>
                                      <p:to>
                                        <p:strVal val="hidden"/>
                                      </p:to>
                                    </p:set>
                                  </p:childTnLst>
                                </p:cTn>
                              </p:par>
                              <p:par>
                                <p:cTn id="206" presetID="1" presetClass="exit" presetSubtype="0" fill="hold" grpId="1" nodeType="withEffect">
                                  <p:stCondLst>
                                    <p:cond delay="0"/>
                                  </p:stCondLst>
                                  <p:childTnLst>
                                    <p:set>
                                      <p:cBhvr>
                                        <p:cTn id="207" dur="1" fill="hold">
                                          <p:stCondLst>
                                            <p:cond delay="0"/>
                                          </p:stCondLst>
                                        </p:cTn>
                                        <p:tgtEl>
                                          <p:spTgt spid="35"/>
                                        </p:tgtEl>
                                        <p:attrNameLst>
                                          <p:attrName>style.visibility</p:attrName>
                                        </p:attrNameLst>
                                      </p:cBhvr>
                                      <p:to>
                                        <p:strVal val="hidden"/>
                                      </p:to>
                                    </p:set>
                                  </p:childTnLst>
                                </p:cTn>
                              </p:par>
                              <p:par>
                                <p:cTn id="208" presetID="1" presetClass="exit" presetSubtype="0" fill="hold" grpId="1" nodeType="withEffect">
                                  <p:stCondLst>
                                    <p:cond delay="0"/>
                                  </p:stCondLst>
                                  <p:childTnLst>
                                    <p:set>
                                      <p:cBhvr>
                                        <p:cTn id="209" dur="1" fill="hold">
                                          <p:stCondLst>
                                            <p:cond delay="0"/>
                                          </p:stCondLst>
                                        </p:cTn>
                                        <p:tgtEl>
                                          <p:spTgt spid="36"/>
                                        </p:tgtEl>
                                        <p:attrNameLst>
                                          <p:attrName>style.visibility</p:attrName>
                                        </p:attrNameLst>
                                      </p:cBhvr>
                                      <p:to>
                                        <p:strVal val="hidden"/>
                                      </p:to>
                                    </p:set>
                                  </p:childTnLst>
                                </p:cTn>
                              </p:par>
                              <p:par>
                                <p:cTn id="210" presetID="1" presetClass="exit" presetSubtype="0" fill="hold" grpId="1" nodeType="withEffect">
                                  <p:stCondLst>
                                    <p:cond delay="0"/>
                                  </p:stCondLst>
                                  <p:childTnLst>
                                    <p:set>
                                      <p:cBhvr>
                                        <p:cTn id="211" dur="1" fill="hold">
                                          <p:stCondLst>
                                            <p:cond delay="0"/>
                                          </p:stCondLst>
                                        </p:cTn>
                                        <p:tgtEl>
                                          <p:spTgt spid="37"/>
                                        </p:tgtEl>
                                        <p:attrNameLst>
                                          <p:attrName>style.visibility</p:attrName>
                                        </p:attrNameLst>
                                      </p:cBhvr>
                                      <p:to>
                                        <p:strVal val="hidden"/>
                                      </p:to>
                                    </p:set>
                                  </p:childTnLst>
                                </p:cTn>
                              </p:par>
                              <p:par>
                                <p:cTn id="212" presetID="1" presetClass="exit" presetSubtype="0" fill="hold" grpId="1" nodeType="withEffect">
                                  <p:stCondLst>
                                    <p:cond delay="0"/>
                                  </p:stCondLst>
                                  <p:childTnLst>
                                    <p:set>
                                      <p:cBhvr>
                                        <p:cTn id="213" dur="1" fill="hold">
                                          <p:stCondLst>
                                            <p:cond delay="0"/>
                                          </p:stCondLst>
                                        </p:cTn>
                                        <p:tgtEl>
                                          <p:spTgt spid="38"/>
                                        </p:tgtEl>
                                        <p:attrNameLst>
                                          <p:attrName>style.visibility</p:attrName>
                                        </p:attrNameLst>
                                      </p:cBhvr>
                                      <p:to>
                                        <p:strVal val="hidden"/>
                                      </p:to>
                                    </p:set>
                                  </p:childTnLst>
                                </p:cTn>
                              </p:par>
                              <p:par>
                                <p:cTn id="214" presetID="1" presetClass="exit" presetSubtype="0" fill="hold" grpId="1" nodeType="withEffect">
                                  <p:stCondLst>
                                    <p:cond delay="0"/>
                                  </p:stCondLst>
                                  <p:childTnLst>
                                    <p:set>
                                      <p:cBhvr>
                                        <p:cTn id="215" dur="1" fill="hold">
                                          <p:stCondLst>
                                            <p:cond delay="0"/>
                                          </p:stCondLst>
                                        </p:cTn>
                                        <p:tgtEl>
                                          <p:spTgt spid="39"/>
                                        </p:tgtEl>
                                        <p:attrNameLst>
                                          <p:attrName>style.visibility</p:attrName>
                                        </p:attrNameLst>
                                      </p:cBhvr>
                                      <p:to>
                                        <p:strVal val="hidden"/>
                                      </p:to>
                                    </p:set>
                                  </p:childTnLst>
                                </p:cTn>
                              </p:par>
                              <p:par>
                                <p:cTn id="216" presetID="1" presetClass="exit" presetSubtype="0" fill="hold" grpId="1" nodeType="withEffect">
                                  <p:stCondLst>
                                    <p:cond delay="0"/>
                                  </p:stCondLst>
                                  <p:childTnLst>
                                    <p:set>
                                      <p:cBhvr>
                                        <p:cTn id="217" dur="1" fill="hold">
                                          <p:stCondLst>
                                            <p:cond delay="0"/>
                                          </p:stCondLst>
                                        </p:cTn>
                                        <p:tgtEl>
                                          <p:spTgt spid="40"/>
                                        </p:tgtEl>
                                        <p:attrNameLst>
                                          <p:attrName>style.visibility</p:attrName>
                                        </p:attrNameLst>
                                      </p:cBhvr>
                                      <p:to>
                                        <p:strVal val="hidden"/>
                                      </p:to>
                                    </p:set>
                                  </p:childTnLst>
                                </p:cTn>
                              </p:par>
                              <p:par>
                                <p:cTn id="218" presetID="1" presetClass="exit" presetSubtype="0" fill="hold" grpId="1" nodeType="withEffect">
                                  <p:stCondLst>
                                    <p:cond delay="0"/>
                                  </p:stCondLst>
                                  <p:childTnLst>
                                    <p:set>
                                      <p:cBhvr>
                                        <p:cTn id="219" dur="1" fill="hold">
                                          <p:stCondLst>
                                            <p:cond delay="0"/>
                                          </p:stCondLst>
                                        </p:cTn>
                                        <p:tgtEl>
                                          <p:spTgt spid="41"/>
                                        </p:tgtEl>
                                        <p:attrNameLst>
                                          <p:attrName>style.visibility</p:attrName>
                                        </p:attrNameLst>
                                      </p:cBhvr>
                                      <p:to>
                                        <p:strVal val="hidden"/>
                                      </p:to>
                                    </p:set>
                                  </p:childTnLst>
                                </p:cTn>
                              </p:par>
                              <p:par>
                                <p:cTn id="220" presetID="1" presetClass="exit" presetSubtype="0" fill="hold" grpId="1" nodeType="withEffect">
                                  <p:stCondLst>
                                    <p:cond delay="0"/>
                                  </p:stCondLst>
                                  <p:childTnLst>
                                    <p:set>
                                      <p:cBhvr>
                                        <p:cTn id="221" dur="1" fill="hold">
                                          <p:stCondLst>
                                            <p:cond delay="0"/>
                                          </p:stCondLst>
                                        </p:cTn>
                                        <p:tgtEl>
                                          <p:spTgt spid="42"/>
                                        </p:tgtEl>
                                        <p:attrNameLst>
                                          <p:attrName>style.visibility</p:attrName>
                                        </p:attrNameLst>
                                      </p:cBhvr>
                                      <p:to>
                                        <p:strVal val="hidden"/>
                                      </p:to>
                                    </p:set>
                                  </p:childTnLst>
                                </p:cTn>
                              </p:par>
                              <p:par>
                                <p:cTn id="222" presetID="1" presetClass="exit" presetSubtype="0" fill="hold" grpId="1" nodeType="withEffect">
                                  <p:stCondLst>
                                    <p:cond delay="0"/>
                                  </p:stCondLst>
                                  <p:childTnLst>
                                    <p:set>
                                      <p:cBhvr>
                                        <p:cTn id="223" dur="1" fill="hold">
                                          <p:stCondLst>
                                            <p:cond delay="0"/>
                                          </p:stCondLst>
                                        </p:cTn>
                                        <p:tgtEl>
                                          <p:spTgt spid="43"/>
                                        </p:tgtEl>
                                        <p:attrNameLst>
                                          <p:attrName>style.visibility</p:attrName>
                                        </p:attrNameLst>
                                      </p:cBhvr>
                                      <p:to>
                                        <p:strVal val="hidden"/>
                                      </p:to>
                                    </p:set>
                                  </p:childTnLst>
                                </p:cTn>
                              </p:par>
                              <p:par>
                                <p:cTn id="224" presetID="1" presetClass="exit" presetSubtype="0" fill="hold" grpId="1" nodeType="withEffect">
                                  <p:stCondLst>
                                    <p:cond delay="0"/>
                                  </p:stCondLst>
                                  <p:childTnLst>
                                    <p:set>
                                      <p:cBhvr>
                                        <p:cTn id="225" dur="1" fill="hold">
                                          <p:stCondLst>
                                            <p:cond delay="0"/>
                                          </p:stCondLst>
                                        </p:cTn>
                                        <p:tgtEl>
                                          <p:spTgt spid="44"/>
                                        </p:tgtEl>
                                        <p:attrNameLst>
                                          <p:attrName>style.visibility</p:attrName>
                                        </p:attrNameLst>
                                      </p:cBhvr>
                                      <p:to>
                                        <p:strVal val="hidden"/>
                                      </p:to>
                                    </p:set>
                                  </p:childTnLst>
                                </p:cTn>
                              </p:par>
                              <p:par>
                                <p:cTn id="226" presetID="1" presetClass="exit" presetSubtype="0" fill="hold" grpId="1" nodeType="withEffect">
                                  <p:stCondLst>
                                    <p:cond delay="0"/>
                                  </p:stCondLst>
                                  <p:childTnLst>
                                    <p:set>
                                      <p:cBhvr>
                                        <p:cTn id="227" dur="1" fill="hold">
                                          <p:stCondLst>
                                            <p:cond delay="0"/>
                                          </p:stCondLst>
                                        </p:cTn>
                                        <p:tgtEl>
                                          <p:spTgt spid="45"/>
                                        </p:tgtEl>
                                        <p:attrNameLst>
                                          <p:attrName>style.visibility</p:attrName>
                                        </p:attrNameLst>
                                      </p:cBhvr>
                                      <p:to>
                                        <p:strVal val="hidden"/>
                                      </p:to>
                                    </p:set>
                                  </p:childTnLst>
                                </p:cTn>
                              </p:par>
                              <p:par>
                                <p:cTn id="228" presetID="1" presetClass="exit" presetSubtype="0" fill="hold" nodeType="withEffect">
                                  <p:stCondLst>
                                    <p:cond delay="0"/>
                                  </p:stCondLst>
                                  <p:childTnLst>
                                    <p:set>
                                      <p:cBhvr>
                                        <p:cTn id="229" dur="1" fill="hold">
                                          <p:stCondLst>
                                            <p:cond delay="0"/>
                                          </p:stCondLst>
                                        </p:cTn>
                                        <p:tgtEl>
                                          <p:spTgt spid="46"/>
                                        </p:tgtEl>
                                        <p:attrNameLst>
                                          <p:attrName>style.visibility</p:attrName>
                                        </p:attrNameLst>
                                      </p:cBhvr>
                                      <p:to>
                                        <p:strVal val="hidden"/>
                                      </p:to>
                                    </p:set>
                                  </p:childTnLst>
                                </p:cTn>
                              </p:par>
                              <p:par>
                                <p:cTn id="230" presetID="1" presetClass="exit" presetSubtype="0" fill="hold" nodeType="withEffect">
                                  <p:stCondLst>
                                    <p:cond delay="0"/>
                                  </p:stCondLst>
                                  <p:childTnLst>
                                    <p:set>
                                      <p:cBhvr>
                                        <p:cTn id="231" dur="1" fill="hold">
                                          <p:stCondLst>
                                            <p:cond delay="0"/>
                                          </p:stCondLst>
                                        </p:cTn>
                                        <p:tgtEl>
                                          <p:spTgt spid="47"/>
                                        </p:tgtEl>
                                        <p:attrNameLst>
                                          <p:attrName>style.visibility</p:attrName>
                                        </p:attrNameLst>
                                      </p:cBhvr>
                                      <p:to>
                                        <p:strVal val="hidden"/>
                                      </p:to>
                                    </p:set>
                                  </p:childTnLst>
                                </p:cTn>
                              </p:par>
                              <p:par>
                                <p:cTn id="232" presetID="1" presetClass="exit" presetSubtype="0" fill="hold" nodeType="withEffect">
                                  <p:stCondLst>
                                    <p:cond delay="0"/>
                                  </p:stCondLst>
                                  <p:childTnLst>
                                    <p:set>
                                      <p:cBhvr>
                                        <p:cTn id="233" dur="1" fill="hold">
                                          <p:stCondLst>
                                            <p:cond delay="0"/>
                                          </p:stCondLst>
                                        </p:cTn>
                                        <p:tgtEl>
                                          <p:spTgt spid="48"/>
                                        </p:tgtEl>
                                        <p:attrNameLst>
                                          <p:attrName>style.visibility</p:attrName>
                                        </p:attrNameLst>
                                      </p:cBhvr>
                                      <p:to>
                                        <p:strVal val="hidden"/>
                                      </p:to>
                                    </p:set>
                                  </p:childTnLst>
                                </p:cTn>
                              </p:par>
                              <p:par>
                                <p:cTn id="234" presetID="1" presetClass="exit" presetSubtype="0" fill="hold" nodeType="withEffect">
                                  <p:stCondLst>
                                    <p:cond delay="0"/>
                                  </p:stCondLst>
                                  <p:childTnLst>
                                    <p:set>
                                      <p:cBhvr>
                                        <p:cTn id="235" dur="1" fill="hold">
                                          <p:stCondLst>
                                            <p:cond delay="0"/>
                                          </p:stCondLst>
                                        </p:cTn>
                                        <p:tgtEl>
                                          <p:spTgt spid="49"/>
                                        </p:tgtEl>
                                        <p:attrNameLst>
                                          <p:attrName>style.visibility</p:attrName>
                                        </p:attrNameLst>
                                      </p:cBhvr>
                                      <p:to>
                                        <p:strVal val="hidden"/>
                                      </p:to>
                                    </p:set>
                                  </p:childTnLst>
                                </p:cTn>
                              </p:par>
                              <p:par>
                                <p:cTn id="236" presetID="1" presetClass="exit" presetSubtype="0" fill="hold" nodeType="withEffect">
                                  <p:stCondLst>
                                    <p:cond delay="0"/>
                                  </p:stCondLst>
                                  <p:childTnLst>
                                    <p:set>
                                      <p:cBhvr>
                                        <p:cTn id="237" dur="1" fill="hold">
                                          <p:stCondLst>
                                            <p:cond delay="0"/>
                                          </p:stCondLst>
                                        </p:cTn>
                                        <p:tgtEl>
                                          <p:spTgt spid="50"/>
                                        </p:tgtEl>
                                        <p:attrNameLst>
                                          <p:attrName>style.visibility</p:attrName>
                                        </p:attrNameLst>
                                      </p:cBhvr>
                                      <p:to>
                                        <p:strVal val="hidden"/>
                                      </p:to>
                                    </p:set>
                                  </p:childTnLst>
                                </p:cTn>
                              </p:par>
                              <p:par>
                                <p:cTn id="238" presetID="1" presetClass="exit" presetSubtype="0" fill="hold" nodeType="withEffect">
                                  <p:stCondLst>
                                    <p:cond delay="0"/>
                                  </p:stCondLst>
                                  <p:childTnLst>
                                    <p:set>
                                      <p:cBhvr>
                                        <p:cTn id="239" dur="1" fill="hold">
                                          <p:stCondLst>
                                            <p:cond delay="0"/>
                                          </p:stCondLst>
                                        </p:cTn>
                                        <p:tgtEl>
                                          <p:spTgt spid="51"/>
                                        </p:tgtEl>
                                        <p:attrNameLst>
                                          <p:attrName>style.visibility</p:attrName>
                                        </p:attrNameLst>
                                      </p:cBhvr>
                                      <p:to>
                                        <p:strVal val="hidden"/>
                                      </p:to>
                                    </p:set>
                                  </p:childTnLst>
                                </p:cTn>
                              </p:par>
                              <p:par>
                                <p:cTn id="240" presetID="1" presetClass="exit" presetSubtype="0" fill="hold" nodeType="withEffect">
                                  <p:stCondLst>
                                    <p:cond delay="0"/>
                                  </p:stCondLst>
                                  <p:childTnLst>
                                    <p:set>
                                      <p:cBhvr>
                                        <p:cTn id="241" dur="1" fill="hold">
                                          <p:stCondLst>
                                            <p:cond delay="0"/>
                                          </p:stCondLst>
                                        </p:cTn>
                                        <p:tgtEl>
                                          <p:spTgt spid="52"/>
                                        </p:tgtEl>
                                        <p:attrNameLst>
                                          <p:attrName>style.visibility</p:attrName>
                                        </p:attrNameLst>
                                      </p:cBhvr>
                                      <p:to>
                                        <p:strVal val="hidden"/>
                                      </p:to>
                                    </p:set>
                                  </p:childTnLst>
                                </p:cTn>
                              </p:par>
                              <p:par>
                                <p:cTn id="242" presetID="1" presetClass="exit" presetSubtype="0" fill="hold" nodeType="withEffect">
                                  <p:stCondLst>
                                    <p:cond delay="0"/>
                                  </p:stCondLst>
                                  <p:childTnLst>
                                    <p:set>
                                      <p:cBhvr>
                                        <p:cTn id="243" dur="1" fill="hold">
                                          <p:stCondLst>
                                            <p:cond delay="0"/>
                                          </p:stCondLst>
                                        </p:cTn>
                                        <p:tgtEl>
                                          <p:spTgt spid="53"/>
                                        </p:tgtEl>
                                        <p:attrNameLst>
                                          <p:attrName>style.visibility</p:attrName>
                                        </p:attrNameLst>
                                      </p:cBhvr>
                                      <p:to>
                                        <p:strVal val="hidden"/>
                                      </p:to>
                                    </p:set>
                                  </p:childTnLst>
                                </p:cTn>
                              </p:par>
                              <p:par>
                                <p:cTn id="244" presetID="1" presetClass="exit" presetSubtype="0" fill="hold" nodeType="withEffect">
                                  <p:stCondLst>
                                    <p:cond delay="0"/>
                                  </p:stCondLst>
                                  <p:childTnLst>
                                    <p:set>
                                      <p:cBhvr>
                                        <p:cTn id="245" dur="1" fill="hold">
                                          <p:stCondLst>
                                            <p:cond delay="0"/>
                                          </p:stCondLst>
                                        </p:cTn>
                                        <p:tgtEl>
                                          <p:spTgt spid="54"/>
                                        </p:tgtEl>
                                        <p:attrNameLst>
                                          <p:attrName>style.visibility</p:attrName>
                                        </p:attrNameLst>
                                      </p:cBhvr>
                                      <p:to>
                                        <p:strVal val="hidden"/>
                                      </p:to>
                                    </p:set>
                                  </p:childTnLst>
                                </p:cTn>
                              </p:par>
                              <p:par>
                                <p:cTn id="246" presetID="1" presetClass="exit" presetSubtype="0" fill="hold" nodeType="withEffect">
                                  <p:stCondLst>
                                    <p:cond delay="0"/>
                                  </p:stCondLst>
                                  <p:childTnLst>
                                    <p:set>
                                      <p:cBhvr>
                                        <p:cTn id="247" dur="1" fill="hold">
                                          <p:stCondLst>
                                            <p:cond delay="0"/>
                                          </p:stCondLst>
                                        </p:cTn>
                                        <p:tgtEl>
                                          <p:spTgt spid="55"/>
                                        </p:tgtEl>
                                        <p:attrNameLst>
                                          <p:attrName>style.visibility</p:attrName>
                                        </p:attrNameLst>
                                      </p:cBhvr>
                                      <p:to>
                                        <p:strVal val="hidden"/>
                                      </p:to>
                                    </p:set>
                                  </p:childTnLst>
                                </p:cTn>
                              </p:par>
                              <p:par>
                                <p:cTn id="248" presetID="1" presetClass="exit" presetSubtype="0" fill="hold" nodeType="withEffect">
                                  <p:stCondLst>
                                    <p:cond delay="0"/>
                                  </p:stCondLst>
                                  <p:childTnLst>
                                    <p:set>
                                      <p:cBhvr>
                                        <p:cTn id="249" dur="1" fill="hold">
                                          <p:stCondLst>
                                            <p:cond delay="0"/>
                                          </p:stCondLst>
                                        </p:cTn>
                                        <p:tgtEl>
                                          <p:spTgt spid="56"/>
                                        </p:tgtEl>
                                        <p:attrNameLst>
                                          <p:attrName>style.visibility</p:attrName>
                                        </p:attrNameLst>
                                      </p:cBhvr>
                                      <p:to>
                                        <p:strVal val="hidden"/>
                                      </p:to>
                                    </p:set>
                                  </p:childTnLst>
                                </p:cTn>
                              </p:par>
                              <p:par>
                                <p:cTn id="250" presetID="1" presetClass="exit" presetSubtype="0" fill="hold" nodeType="withEffect">
                                  <p:stCondLst>
                                    <p:cond delay="0"/>
                                  </p:stCondLst>
                                  <p:childTnLst>
                                    <p:set>
                                      <p:cBhvr>
                                        <p:cTn id="251" dur="1" fill="hold">
                                          <p:stCondLst>
                                            <p:cond delay="0"/>
                                          </p:stCondLst>
                                        </p:cTn>
                                        <p:tgtEl>
                                          <p:spTgt spid="57"/>
                                        </p:tgtEl>
                                        <p:attrNameLst>
                                          <p:attrName>style.visibility</p:attrName>
                                        </p:attrNameLst>
                                      </p:cBhvr>
                                      <p:to>
                                        <p:strVal val="hidden"/>
                                      </p:to>
                                    </p:set>
                                  </p:childTnLst>
                                </p:cTn>
                              </p:par>
                              <p:par>
                                <p:cTn id="252" presetID="1" presetClass="exit" presetSubtype="0" fill="hold" nodeType="withEffect">
                                  <p:stCondLst>
                                    <p:cond delay="0"/>
                                  </p:stCondLst>
                                  <p:childTnLst>
                                    <p:set>
                                      <p:cBhvr>
                                        <p:cTn id="253" dur="1" fill="hold">
                                          <p:stCondLst>
                                            <p:cond delay="0"/>
                                          </p:stCondLst>
                                        </p:cTn>
                                        <p:tgtEl>
                                          <p:spTgt spid="58"/>
                                        </p:tgtEl>
                                        <p:attrNameLst>
                                          <p:attrName>style.visibility</p:attrName>
                                        </p:attrNameLst>
                                      </p:cBhvr>
                                      <p:to>
                                        <p:strVal val="hidden"/>
                                      </p:to>
                                    </p:set>
                                  </p:childTnLst>
                                </p:cTn>
                              </p:par>
                              <p:par>
                                <p:cTn id="254" presetID="1" presetClass="exit" presetSubtype="0" fill="hold" nodeType="withEffect">
                                  <p:stCondLst>
                                    <p:cond delay="0"/>
                                  </p:stCondLst>
                                  <p:childTnLst>
                                    <p:set>
                                      <p:cBhvr>
                                        <p:cTn id="255" dur="1" fill="hold">
                                          <p:stCondLst>
                                            <p:cond delay="0"/>
                                          </p:stCondLst>
                                        </p:cTn>
                                        <p:tgtEl>
                                          <p:spTgt spid="59"/>
                                        </p:tgtEl>
                                        <p:attrNameLst>
                                          <p:attrName>style.visibility</p:attrName>
                                        </p:attrNameLst>
                                      </p:cBhvr>
                                      <p:to>
                                        <p:strVal val="hidden"/>
                                      </p:to>
                                    </p:set>
                                  </p:childTnLst>
                                </p:cTn>
                              </p:par>
                              <p:par>
                                <p:cTn id="256" presetID="1" presetClass="exit" presetSubtype="0" fill="hold" nodeType="withEffect">
                                  <p:stCondLst>
                                    <p:cond delay="0"/>
                                  </p:stCondLst>
                                  <p:childTnLst>
                                    <p:set>
                                      <p:cBhvr>
                                        <p:cTn id="257" dur="1" fill="hold">
                                          <p:stCondLst>
                                            <p:cond delay="0"/>
                                          </p:stCondLst>
                                        </p:cTn>
                                        <p:tgtEl>
                                          <p:spTgt spid="60"/>
                                        </p:tgtEl>
                                        <p:attrNameLst>
                                          <p:attrName>style.visibility</p:attrName>
                                        </p:attrNameLst>
                                      </p:cBhvr>
                                      <p:to>
                                        <p:strVal val="hidden"/>
                                      </p:to>
                                    </p:set>
                                  </p:childTnLst>
                                </p:cTn>
                              </p:par>
                              <p:par>
                                <p:cTn id="258" presetID="1" presetClass="exit" presetSubtype="0" fill="hold" nodeType="withEffect">
                                  <p:stCondLst>
                                    <p:cond delay="0"/>
                                  </p:stCondLst>
                                  <p:childTnLst>
                                    <p:set>
                                      <p:cBhvr>
                                        <p:cTn id="259" dur="1" fill="hold">
                                          <p:stCondLst>
                                            <p:cond delay="0"/>
                                          </p:stCondLst>
                                        </p:cTn>
                                        <p:tgtEl>
                                          <p:spTgt spid="61"/>
                                        </p:tgtEl>
                                        <p:attrNameLst>
                                          <p:attrName>style.visibility</p:attrName>
                                        </p:attrNameLst>
                                      </p:cBhvr>
                                      <p:to>
                                        <p:strVal val="hidden"/>
                                      </p:to>
                                    </p:set>
                                  </p:childTnLst>
                                </p:cTn>
                              </p:par>
                              <p:par>
                                <p:cTn id="260" presetID="1" presetClass="exit" presetSubtype="0" fill="hold" nodeType="withEffect">
                                  <p:stCondLst>
                                    <p:cond delay="0"/>
                                  </p:stCondLst>
                                  <p:childTnLst>
                                    <p:set>
                                      <p:cBhvr>
                                        <p:cTn id="261" dur="1" fill="hold">
                                          <p:stCondLst>
                                            <p:cond delay="0"/>
                                          </p:stCondLst>
                                        </p:cTn>
                                        <p:tgtEl>
                                          <p:spTgt spid="62"/>
                                        </p:tgtEl>
                                        <p:attrNameLst>
                                          <p:attrName>style.visibility</p:attrName>
                                        </p:attrNameLst>
                                      </p:cBhvr>
                                      <p:to>
                                        <p:strVal val="hidden"/>
                                      </p:to>
                                    </p:set>
                                  </p:childTnLst>
                                </p:cTn>
                              </p:par>
                              <p:par>
                                <p:cTn id="262" presetID="1" presetClass="exit" presetSubtype="0" fill="hold" nodeType="withEffect">
                                  <p:stCondLst>
                                    <p:cond delay="0"/>
                                  </p:stCondLst>
                                  <p:childTnLst>
                                    <p:set>
                                      <p:cBhvr>
                                        <p:cTn id="263" dur="1" fill="hold">
                                          <p:stCondLst>
                                            <p:cond delay="0"/>
                                          </p:stCondLst>
                                        </p:cTn>
                                        <p:tgtEl>
                                          <p:spTgt spid="63"/>
                                        </p:tgtEl>
                                        <p:attrNameLst>
                                          <p:attrName>style.visibility</p:attrName>
                                        </p:attrNameLst>
                                      </p:cBhvr>
                                      <p:to>
                                        <p:strVal val="hidden"/>
                                      </p:to>
                                    </p:set>
                                  </p:childTnLst>
                                </p:cTn>
                              </p:par>
                              <p:par>
                                <p:cTn id="264" presetID="1" presetClass="exit" presetSubtype="0" fill="hold" nodeType="withEffect">
                                  <p:stCondLst>
                                    <p:cond delay="0"/>
                                  </p:stCondLst>
                                  <p:childTnLst>
                                    <p:set>
                                      <p:cBhvr>
                                        <p:cTn id="265" dur="1" fill="hold">
                                          <p:stCondLst>
                                            <p:cond delay="0"/>
                                          </p:stCondLst>
                                        </p:cTn>
                                        <p:tgtEl>
                                          <p:spTgt spid="64"/>
                                        </p:tgtEl>
                                        <p:attrNameLst>
                                          <p:attrName>style.visibility</p:attrName>
                                        </p:attrNameLst>
                                      </p:cBhvr>
                                      <p:to>
                                        <p:strVal val="hidden"/>
                                      </p:to>
                                    </p:set>
                                  </p:childTnLst>
                                </p:cTn>
                              </p:par>
                              <p:par>
                                <p:cTn id="266" presetID="1" presetClass="exit" presetSubtype="0" fill="hold" nodeType="withEffect">
                                  <p:stCondLst>
                                    <p:cond delay="0"/>
                                  </p:stCondLst>
                                  <p:childTnLst>
                                    <p:set>
                                      <p:cBhvr>
                                        <p:cTn id="267" dur="1" fill="hold">
                                          <p:stCondLst>
                                            <p:cond delay="0"/>
                                          </p:stCondLst>
                                        </p:cTn>
                                        <p:tgtEl>
                                          <p:spTgt spid="65"/>
                                        </p:tgtEl>
                                        <p:attrNameLst>
                                          <p:attrName>style.visibility</p:attrName>
                                        </p:attrNameLst>
                                      </p:cBhvr>
                                      <p:to>
                                        <p:strVal val="hidden"/>
                                      </p:to>
                                    </p:set>
                                  </p:childTnLst>
                                </p:cTn>
                              </p:par>
                              <p:par>
                                <p:cTn id="268" presetID="1" presetClass="exit" presetSubtype="0" fill="hold" nodeType="withEffect">
                                  <p:stCondLst>
                                    <p:cond delay="0"/>
                                  </p:stCondLst>
                                  <p:childTnLst>
                                    <p:set>
                                      <p:cBhvr>
                                        <p:cTn id="269" dur="1" fill="hold">
                                          <p:stCondLst>
                                            <p:cond delay="0"/>
                                          </p:stCondLst>
                                        </p:cTn>
                                        <p:tgtEl>
                                          <p:spTgt spid="66"/>
                                        </p:tgtEl>
                                        <p:attrNameLst>
                                          <p:attrName>style.visibility</p:attrName>
                                        </p:attrNameLst>
                                      </p:cBhvr>
                                      <p:to>
                                        <p:strVal val="hidden"/>
                                      </p:to>
                                    </p:set>
                                  </p:childTnLst>
                                </p:cTn>
                              </p:par>
                              <p:par>
                                <p:cTn id="270" presetID="1" presetClass="exit" presetSubtype="0" fill="hold" nodeType="withEffect">
                                  <p:stCondLst>
                                    <p:cond delay="0"/>
                                  </p:stCondLst>
                                  <p:childTnLst>
                                    <p:set>
                                      <p:cBhvr>
                                        <p:cTn id="271" dur="1" fill="hold">
                                          <p:stCondLst>
                                            <p:cond delay="0"/>
                                          </p:stCondLst>
                                        </p:cTn>
                                        <p:tgtEl>
                                          <p:spTgt spid="67"/>
                                        </p:tgtEl>
                                        <p:attrNameLst>
                                          <p:attrName>style.visibility</p:attrName>
                                        </p:attrNameLst>
                                      </p:cBhvr>
                                      <p:to>
                                        <p:strVal val="hidden"/>
                                      </p:to>
                                    </p:set>
                                  </p:childTnLst>
                                </p:cTn>
                              </p:par>
                              <p:par>
                                <p:cTn id="272" presetID="1" presetClass="exit" presetSubtype="0" fill="hold" nodeType="withEffect">
                                  <p:stCondLst>
                                    <p:cond delay="0"/>
                                  </p:stCondLst>
                                  <p:childTnLst>
                                    <p:set>
                                      <p:cBhvr>
                                        <p:cTn id="273" dur="1" fill="hold">
                                          <p:stCondLst>
                                            <p:cond delay="0"/>
                                          </p:stCondLst>
                                        </p:cTn>
                                        <p:tgtEl>
                                          <p:spTgt spid="68"/>
                                        </p:tgtEl>
                                        <p:attrNameLst>
                                          <p:attrName>style.visibility</p:attrName>
                                        </p:attrNameLst>
                                      </p:cBhvr>
                                      <p:to>
                                        <p:strVal val="hidden"/>
                                      </p:to>
                                    </p:set>
                                  </p:childTnLst>
                                </p:cTn>
                              </p:par>
                              <p:par>
                                <p:cTn id="274" presetID="1" presetClass="exit" presetSubtype="0" fill="hold" nodeType="withEffect">
                                  <p:stCondLst>
                                    <p:cond delay="0"/>
                                  </p:stCondLst>
                                  <p:childTnLst>
                                    <p:set>
                                      <p:cBhvr>
                                        <p:cTn id="275" dur="1" fill="hold">
                                          <p:stCondLst>
                                            <p:cond delay="0"/>
                                          </p:stCondLst>
                                        </p:cTn>
                                        <p:tgtEl>
                                          <p:spTgt spid="69"/>
                                        </p:tgtEl>
                                        <p:attrNameLst>
                                          <p:attrName>style.visibility</p:attrName>
                                        </p:attrNameLst>
                                      </p:cBhvr>
                                      <p:to>
                                        <p:strVal val="hidden"/>
                                      </p:to>
                                    </p:set>
                                  </p:childTnLst>
                                </p:cTn>
                              </p:par>
                              <p:par>
                                <p:cTn id="276" presetID="1" presetClass="exit" presetSubtype="0" fill="hold" nodeType="withEffect">
                                  <p:stCondLst>
                                    <p:cond delay="0"/>
                                  </p:stCondLst>
                                  <p:childTnLst>
                                    <p:set>
                                      <p:cBhvr>
                                        <p:cTn id="277" dur="1" fill="hold">
                                          <p:stCondLst>
                                            <p:cond delay="0"/>
                                          </p:stCondLst>
                                        </p:cTn>
                                        <p:tgtEl>
                                          <p:spTgt spid="70"/>
                                        </p:tgtEl>
                                        <p:attrNameLst>
                                          <p:attrName>style.visibility</p:attrName>
                                        </p:attrNameLst>
                                      </p:cBhvr>
                                      <p:to>
                                        <p:strVal val="hidden"/>
                                      </p:to>
                                    </p:set>
                                  </p:childTnLst>
                                </p:cTn>
                              </p:par>
                              <p:par>
                                <p:cTn id="278" presetID="1" presetClass="exit" presetSubtype="0" fill="hold" nodeType="withEffect">
                                  <p:stCondLst>
                                    <p:cond delay="0"/>
                                  </p:stCondLst>
                                  <p:childTnLst>
                                    <p:set>
                                      <p:cBhvr>
                                        <p:cTn id="279" dur="1" fill="hold">
                                          <p:stCondLst>
                                            <p:cond delay="0"/>
                                          </p:stCondLst>
                                        </p:cTn>
                                        <p:tgtEl>
                                          <p:spTgt spid="71"/>
                                        </p:tgtEl>
                                        <p:attrNameLst>
                                          <p:attrName>style.visibility</p:attrName>
                                        </p:attrNameLst>
                                      </p:cBhvr>
                                      <p:to>
                                        <p:strVal val="hidden"/>
                                      </p:to>
                                    </p:set>
                                  </p:childTnLst>
                                </p:cTn>
                              </p:par>
                              <p:par>
                                <p:cTn id="280" presetID="1" presetClass="exit" presetSubtype="0" fill="hold" nodeType="withEffect">
                                  <p:stCondLst>
                                    <p:cond delay="0"/>
                                  </p:stCondLst>
                                  <p:childTnLst>
                                    <p:set>
                                      <p:cBhvr>
                                        <p:cTn id="281" dur="1" fill="hold">
                                          <p:stCondLst>
                                            <p:cond delay="0"/>
                                          </p:stCondLst>
                                        </p:cTn>
                                        <p:tgtEl>
                                          <p:spTgt spid="72"/>
                                        </p:tgtEl>
                                        <p:attrNameLst>
                                          <p:attrName>style.visibility</p:attrName>
                                        </p:attrNameLst>
                                      </p:cBhvr>
                                      <p:to>
                                        <p:strVal val="hidden"/>
                                      </p:to>
                                    </p:set>
                                  </p:childTnLst>
                                </p:cTn>
                              </p:par>
                              <p:par>
                                <p:cTn id="282" presetID="1" presetClass="exit" presetSubtype="0" fill="hold" nodeType="withEffect">
                                  <p:stCondLst>
                                    <p:cond delay="0"/>
                                  </p:stCondLst>
                                  <p:childTnLst>
                                    <p:set>
                                      <p:cBhvr>
                                        <p:cTn id="283" dur="1" fill="hold">
                                          <p:stCondLst>
                                            <p:cond delay="0"/>
                                          </p:stCondLst>
                                        </p:cTn>
                                        <p:tgtEl>
                                          <p:spTgt spid="73"/>
                                        </p:tgtEl>
                                        <p:attrNameLst>
                                          <p:attrName>style.visibility</p:attrName>
                                        </p:attrNameLst>
                                      </p:cBhvr>
                                      <p:to>
                                        <p:strVal val="hidden"/>
                                      </p:to>
                                    </p:set>
                                  </p:childTnLst>
                                </p:cTn>
                              </p:par>
                              <p:par>
                                <p:cTn id="284" presetID="1" presetClass="exit" presetSubtype="0" fill="hold" nodeType="withEffect">
                                  <p:stCondLst>
                                    <p:cond delay="0"/>
                                  </p:stCondLst>
                                  <p:childTnLst>
                                    <p:set>
                                      <p:cBhvr>
                                        <p:cTn id="285" dur="1" fill="hold">
                                          <p:stCondLst>
                                            <p:cond delay="0"/>
                                          </p:stCondLst>
                                        </p:cTn>
                                        <p:tgtEl>
                                          <p:spTgt spid="74"/>
                                        </p:tgtEl>
                                        <p:attrNameLst>
                                          <p:attrName>style.visibility</p:attrName>
                                        </p:attrNameLst>
                                      </p:cBhvr>
                                      <p:to>
                                        <p:strVal val="hidden"/>
                                      </p:to>
                                    </p:set>
                                  </p:childTnLst>
                                </p:cTn>
                              </p:par>
                              <p:par>
                                <p:cTn id="286" presetID="1" presetClass="exit" presetSubtype="0" fill="hold" nodeType="withEffect">
                                  <p:stCondLst>
                                    <p:cond delay="0"/>
                                  </p:stCondLst>
                                  <p:childTnLst>
                                    <p:set>
                                      <p:cBhvr>
                                        <p:cTn id="287" dur="1" fill="hold">
                                          <p:stCondLst>
                                            <p:cond delay="0"/>
                                          </p:stCondLst>
                                        </p:cTn>
                                        <p:tgtEl>
                                          <p:spTgt spid="75"/>
                                        </p:tgtEl>
                                        <p:attrNameLst>
                                          <p:attrName>style.visibility</p:attrName>
                                        </p:attrNameLst>
                                      </p:cBhvr>
                                      <p:to>
                                        <p:strVal val="hidden"/>
                                      </p:to>
                                    </p:set>
                                  </p:childTnLst>
                                </p:cTn>
                              </p:par>
                              <p:par>
                                <p:cTn id="288" presetID="1" presetClass="exit" presetSubtype="0" fill="hold" nodeType="withEffect">
                                  <p:stCondLst>
                                    <p:cond delay="0"/>
                                  </p:stCondLst>
                                  <p:childTnLst>
                                    <p:set>
                                      <p:cBhvr>
                                        <p:cTn id="289" dur="1" fill="hold">
                                          <p:stCondLst>
                                            <p:cond delay="0"/>
                                          </p:stCondLst>
                                        </p:cTn>
                                        <p:tgtEl>
                                          <p:spTgt spid="76"/>
                                        </p:tgtEl>
                                        <p:attrNameLst>
                                          <p:attrName>style.visibility</p:attrName>
                                        </p:attrNameLst>
                                      </p:cBhvr>
                                      <p:to>
                                        <p:strVal val="hidden"/>
                                      </p:to>
                                    </p:set>
                                  </p:childTnLst>
                                </p:cTn>
                              </p:par>
                              <p:par>
                                <p:cTn id="290" presetID="1" presetClass="exit" presetSubtype="0" fill="hold" grpId="1" nodeType="withEffect">
                                  <p:stCondLst>
                                    <p:cond delay="0"/>
                                  </p:stCondLst>
                                  <p:childTnLst>
                                    <p:set>
                                      <p:cBhvr>
                                        <p:cTn id="291" dur="1" fill="hold">
                                          <p:stCondLst>
                                            <p:cond delay="0"/>
                                          </p:stCondLst>
                                        </p:cTn>
                                        <p:tgtEl>
                                          <p:spTgt spid="77"/>
                                        </p:tgtEl>
                                        <p:attrNameLst>
                                          <p:attrName>style.visibility</p:attrName>
                                        </p:attrNameLst>
                                      </p:cBhvr>
                                      <p:to>
                                        <p:strVal val="hidden"/>
                                      </p:to>
                                    </p:set>
                                  </p:childTnLst>
                                </p:cTn>
                              </p:par>
                              <p:par>
                                <p:cTn id="292" presetID="1" presetClass="exit" presetSubtype="0" fill="hold" grpId="1" nodeType="withEffect">
                                  <p:stCondLst>
                                    <p:cond delay="0"/>
                                  </p:stCondLst>
                                  <p:childTnLst>
                                    <p:set>
                                      <p:cBhvr>
                                        <p:cTn id="293" dur="1" fill="hold">
                                          <p:stCondLst>
                                            <p:cond delay="0"/>
                                          </p:stCondLst>
                                        </p:cTn>
                                        <p:tgtEl>
                                          <p:spTgt spid="78"/>
                                        </p:tgtEl>
                                        <p:attrNameLst>
                                          <p:attrName>style.visibility</p:attrName>
                                        </p:attrNameLst>
                                      </p:cBhvr>
                                      <p:to>
                                        <p:strVal val="hidden"/>
                                      </p:to>
                                    </p:set>
                                  </p:childTnLst>
                                </p:cTn>
                              </p:par>
                              <p:par>
                                <p:cTn id="294" presetID="1" presetClass="exit" presetSubtype="0" fill="hold" grpId="1" nodeType="withEffect">
                                  <p:stCondLst>
                                    <p:cond delay="0"/>
                                  </p:stCondLst>
                                  <p:childTnLst>
                                    <p:set>
                                      <p:cBhvr>
                                        <p:cTn id="295" dur="1" fill="hold">
                                          <p:stCondLst>
                                            <p:cond delay="0"/>
                                          </p:stCondLst>
                                        </p:cTn>
                                        <p:tgtEl>
                                          <p:spTgt spid="79"/>
                                        </p:tgtEl>
                                        <p:attrNameLst>
                                          <p:attrName>style.visibility</p:attrName>
                                        </p:attrNameLst>
                                      </p:cBhvr>
                                      <p:to>
                                        <p:strVal val="hidden"/>
                                      </p:to>
                                    </p:set>
                                  </p:childTnLst>
                                </p:cTn>
                              </p:par>
                              <p:par>
                                <p:cTn id="296" presetID="1" presetClass="exit" presetSubtype="0" fill="hold" grpId="1" nodeType="withEffect">
                                  <p:stCondLst>
                                    <p:cond delay="0"/>
                                  </p:stCondLst>
                                  <p:childTnLst>
                                    <p:set>
                                      <p:cBhvr>
                                        <p:cTn id="297" dur="1" fill="hold">
                                          <p:stCondLst>
                                            <p:cond delay="0"/>
                                          </p:stCondLst>
                                        </p:cTn>
                                        <p:tgtEl>
                                          <p:spTgt spid="82"/>
                                        </p:tgtEl>
                                        <p:attrNameLst>
                                          <p:attrName>style.visibility</p:attrName>
                                        </p:attrNameLst>
                                      </p:cBhvr>
                                      <p:to>
                                        <p:strVal val="hidden"/>
                                      </p:to>
                                    </p:set>
                                  </p:childTnLst>
                                </p:cTn>
                              </p:par>
                              <p:par>
                                <p:cTn id="298" presetID="1" presetClass="exit" presetSubtype="0" fill="hold" grpId="1" nodeType="withEffect">
                                  <p:stCondLst>
                                    <p:cond delay="0"/>
                                  </p:stCondLst>
                                  <p:childTnLst>
                                    <p:set>
                                      <p:cBhvr>
                                        <p:cTn id="299" dur="1" fill="hold">
                                          <p:stCondLst>
                                            <p:cond delay="0"/>
                                          </p:stCondLst>
                                        </p:cTn>
                                        <p:tgtEl>
                                          <p:spTgt spid="84"/>
                                        </p:tgtEl>
                                        <p:attrNameLst>
                                          <p:attrName>style.visibility</p:attrName>
                                        </p:attrNameLst>
                                      </p:cBhvr>
                                      <p:to>
                                        <p:strVal val="hidden"/>
                                      </p:to>
                                    </p:set>
                                  </p:childTnLst>
                                </p:cTn>
                              </p:par>
                              <p:par>
                                <p:cTn id="300" presetID="1" presetClass="exit" presetSubtype="0" fill="hold" nodeType="withEffect">
                                  <p:stCondLst>
                                    <p:cond delay="0"/>
                                  </p:stCondLst>
                                  <p:childTnLst>
                                    <p:set>
                                      <p:cBhvr>
                                        <p:cTn id="301" dur="1" fill="hold">
                                          <p:stCondLst>
                                            <p:cond delay="0"/>
                                          </p:stCondLst>
                                        </p:cTn>
                                        <p:tgtEl>
                                          <p:spTgt spid="85"/>
                                        </p:tgtEl>
                                        <p:attrNameLst>
                                          <p:attrName>style.visibility</p:attrName>
                                        </p:attrNameLst>
                                      </p:cBhvr>
                                      <p:to>
                                        <p:strVal val="hidden"/>
                                      </p:to>
                                    </p:set>
                                  </p:childTnLst>
                                </p:cTn>
                              </p:par>
                              <p:par>
                                <p:cTn id="302" presetID="1" presetClass="exit" presetSubtype="0" fill="hold" grpId="1" nodeType="withEffect">
                                  <p:stCondLst>
                                    <p:cond delay="0"/>
                                  </p:stCondLst>
                                  <p:childTnLst>
                                    <p:set>
                                      <p:cBhvr>
                                        <p:cTn id="303" dur="1" fill="hold">
                                          <p:stCondLst>
                                            <p:cond delay="0"/>
                                          </p:stCondLst>
                                        </p:cTn>
                                        <p:tgtEl>
                                          <p:spTgt spid="83"/>
                                        </p:tgtEl>
                                        <p:attrNameLst>
                                          <p:attrName>style.visibility</p:attrName>
                                        </p:attrNameLst>
                                      </p:cBhvr>
                                      <p:to>
                                        <p:strVal val="hidden"/>
                                      </p:to>
                                    </p:set>
                                  </p:childTnLst>
                                </p:cTn>
                              </p:par>
                            </p:childTnLst>
                          </p:cTn>
                        </p:par>
                      </p:childTnLst>
                    </p:cTn>
                  </p:par>
                  <p:par>
                    <p:cTn id="304" fill="hold">
                      <p:stCondLst>
                        <p:cond delay="indefinite"/>
                      </p:stCondLst>
                      <p:childTnLst>
                        <p:par>
                          <p:cTn id="305" fill="hold">
                            <p:stCondLst>
                              <p:cond delay="0"/>
                            </p:stCondLst>
                            <p:childTnLst>
                              <p:par>
                                <p:cTn id="306" presetID="10" presetClass="entr" presetSubtype="0" fill="hold" grpId="0" nodeType="clickEffect">
                                  <p:stCondLst>
                                    <p:cond delay="0"/>
                                  </p:stCondLst>
                                  <p:childTnLst>
                                    <p:set>
                                      <p:cBhvr>
                                        <p:cTn id="307" dur="1" fill="hold">
                                          <p:stCondLst>
                                            <p:cond delay="0"/>
                                          </p:stCondLst>
                                        </p:cTn>
                                        <p:tgtEl>
                                          <p:spTgt spid="86"/>
                                        </p:tgtEl>
                                        <p:attrNameLst>
                                          <p:attrName>style.visibility</p:attrName>
                                        </p:attrNameLst>
                                      </p:cBhvr>
                                      <p:to>
                                        <p:strVal val="visible"/>
                                      </p:to>
                                    </p:set>
                                    <p:animEffect transition="in" filter="fade">
                                      <p:cBhvr>
                                        <p:cTn id="308" dur="500"/>
                                        <p:tgtEl>
                                          <p:spTgt spid="86"/>
                                        </p:tgtEl>
                                      </p:cBhvr>
                                    </p:animEffect>
                                  </p:childTnLst>
                                </p:cTn>
                              </p:par>
                              <p:par>
                                <p:cTn id="309" presetID="10" presetClass="entr" presetSubtype="0" fill="hold" grpId="0" nodeType="withEffect">
                                  <p:stCondLst>
                                    <p:cond delay="0"/>
                                  </p:stCondLst>
                                  <p:childTnLst>
                                    <p:set>
                                      <p:cBhvr>
                                        <p:cTn id="310" dur="1" fill="hold">
                                          <p:stCondLst>
                                            <p:cond delay="0"/>
                                          </p:stCondLst>
                                        </p:cTn>
                                        <p:tgtEl>
                                          <p:spTgt spid="87"/>
                                        </p:tgtEl>
                                        <p:attrNameLst>
                                          <p:attrName>style.visibility</p:attrName>
                                        </p:attrNameLst>
                                      </p:cBhvr>
                                      <p:to>
                                        <p:strVal val="visible"/>
                                      </p:to>
                                    </p:set>
                                    <p:animEffect transition="in" filter="fade">
                                      <p:cBhvr>
                                        <p:cTn id="311" dur="500"/>
                                        <p:tgtEl>
                                          <p:spTgt spid="87"/>
                                        </p:tgtEl>
                                      </p:cBhvr>
                                    </p:animEffect>
                                  </p:childTnLst>
                                </p:cTn>
                              </p:par>
                              <p:par>
                                <p:cTn id="312" presetID="10" presetClass="entr" presetSubtype="0" fill="hold" grpId="0" nodeType="withEffect">
                                  <p:stCondLst>
                                    <p:cond delay="0"/>
                                  </p:stCondLst>
                                  <p:childTnLst>
                                    <p:set>
                                      <p:cBhvr>
                                        <p:cTn id="313" dur="1" fill="hold">
                                          <p:stCondLst>
                                            <p:cond delay="0"/>
                                          </p:stCondLst>
                                        </p:cTn>
                                        <p:tgtEl>
                                          <p:spTgt spid="88"/>
                                        </p:tgtEl>
                                        <p:attrNameLst>
                                          <p:attrName>style.visibility</p:attrName>
                                        </p:attrNameLst>
                                      </p:cBhvr>
                                      <p:to>
                                        <p:strVal val="visible"/>
                                      </p:to>
                                    </p:set>
                                    <p:animEffect transition="in" filter="fade">
                                      <p:cBhvr>
                                        <p:cTn id="314" dur="500"/>
                                        <p:tgtEl>
                                          <p:spTgt spid="88"/>
                                        </p:tgtEl>
                                      </p:cBhvr>
                                    </p:animEffect>
                                  </p:childTnLst>
                                </p:cTn>
                              </p:par>
                              <p:par>
                                <p:cTn id="315" presetID="10" presetClass="entr" presetSubtype="0" fill="hold" grpId="0" nodeType="withEffect">
                                  <p:stCondLst>
                                    <p:cond delay="0"/>
                                  </p:stCondLst>
                                  <p:childTnLst>
                                    <p:set>
                                      <p:cBhvr>
                                        <p:cTn id="316" dur="1" fill="hold">
                                          <p:stCondLst>
                                            <p:cond delay="0"/>
                                          </p:stCondLst>
                                        </p:cTn>
                                        <p:tgtEl>
                                          <p:spTgt spid="89"/>
                                        </p:tgtEl>
                                        <p:attrNameLst>
                                          <p:attrName>style.visibility</p:attrName>
                                        </p:attrNameLst>
                                      </p:cBhvr>
                                      <p:to>
                                        <p:strVal val="visible"/>
                                      </p:to>
                                    </p:set>
                                    <p:animEffect transition="in" filter="fade">
                                      <p:cBhvr>
                                        <p:cTn id="317" dur="500"/>
                                        <p:tgtEl>
                                          <p:spTgt spid="89"/>
                                        </p:tgtEl>
                                      </p:cBhvr>
                                    </p:animEffect>
                                  </p:childTnLst>
                                </p:cTn>
                              </p:par>
                              <p:par>
                                <p:cTn id="318" presetID="10" presetClass="entr" presetSubtype="0" fill="hold" grpId="0" nodeType="withEffect">
                                  <p:stCondLst>
                                    <p:cond delay="0"/>
                                  </p:stCondLst>
                                  <p:childTnLst>
                                    <p:set>
                                      <p:cBhvr>
                                        <p:cTn id="319" dur="1" fill="hold">
                                          <p:stCondLst>
                                            <p:cond delay="0"/>
                                          </p:stCondLst>
                                        </p:cTn>
                                        <p:tgtEl>
                                          <p:spTgt spid="90"/>
                                        </p:tgtEl>
                                        <p:attrNameLst>
                                          <p:attrName>style.visibility</p:attrName>
                                        </p:attrNameLst>
                                      </p:cBhvr>
                                      <p:to>
                                        <p:strVal val="visible"/>
                                      </p:to>
                                    </p:set>
                                    <p:animEffect transition="in" filter="fade">
                                      <p:cBhvr>
                                        <p:cTn id="320" dur="500"/>
                                        <p:tgtEl>
                                          <p:spTgt spid="90"/>
                                        </p:tgtEl>
                                      </p:cBhvr>
                                    </p:animEffect>
                                  </p:childTnLst>
                                </p:cTn>
                              </p:par>
                              <p:par>
                                <p:cTn id="321" presetID="10" presetClass="entr" presetSubtype="0" fill="hold" nodeType="withEffect">
                                  <p:stCondLst>
                                    <p:cond delay="0"/>
                                  </p:stCondLst>
                                  <p:childTnLst>
                                    <p:set>
                                      <p:cBhvr>
                                        <p:cTn id="322" dur="1" fill="hold">
                                          <p:stCondLst>
                                            <p:cond delay="0"/>
                                          </p:stCondLst>
                                        </p:cTn>
                                        <p:tgtEl>
                                          <p:spTgt spid="91"/>
                                        </p:tgtEl>
                                        <p:attrNameLst>
                                          <p:attrName>style.visibility</p:attrName>
                                        </p:attrNameLst>
                                      </p:cBhvr>
                                      <p:to>
                                        <p:strVal val="visible"/>
                                      </p:to>
                                    </p:set>
                                    <p:animEffect transition="in" filter="fade">
                                      <p:cBhvr>
                                        <p:cTn id="323" dur="500"/>
                                        <p:tgtEl>
                                          <p:spTgt spid="91"/>
                                        </p:tgtEl>
                                      </p:cBhvr>
                                    </p:animEffect>
                                  </p:childTnLst>
                                </p:cTn>
                              </p:par>
                              <p:par>
                                <p:cTn id="324" presetID="10" presetClass="entr" presetSubtype="0" fill="hold" nodeType="withEffect">
                                  <p:stCondLst>
                                    <p:cond delay="0"/>
                                  </p:stCondLst>
                                  <p:childTnLst>
                                    <p:set>
                                      <p:cBhvr>
                                        <p:cTn id="325" dur="1" fill="hold">
                                          <p:stCondLst>
                                            <p:cond delay="0"/>
                                          </p:stCondLst>
                                        </p:cTn>
                                        <p:tgtEl>
                                          <p:spTgt spid="92"/>
                                        </p:tgtEl>
                                        <p:attrNameLst>
                                          <p:attrName>style.visibility</p:attrName>
                                        </p:attrNameLst>
                                      </p:cBhvr>
                                      <p:to>
                                        <p:strVal val="visible"/>
                                      </p:to>
                                    </p:set>
                                    <p:animEffect transition="in" filter="fade">
                                      <p:cBhvr>
                                        <p:cTn id="326" dur="500"/>
                                        <p:tgtEl>
                                          <p:spTgt spid="92"/>
                                        </p:tgtEl>
                                      </p:cBhvr>
                                    </p:animEffect>
                                  </p:childTnLst>
                                </p:cTn>
                              </p:par>
                              <p:par>
                                <p:cTn id="327" presetID="10" presetClass="entr" presetSubtype="0" fill="hold" nodeType="withEffect">
                                  <p:stCondLst>
                                    <p:cond delay="0"/>
                                  </p:stCondLst>
                                  <p:childTnLst>
                                    <p:set>
                                      <p:cBhvr>
                                        <p:cTn id="328" dur="1" fill="hold">
                                          <p:stCondLst>
                                            <p:cond delay="0"/>
                                          </p:stCondLst>
                                        </p:cTn>
                                        <p:tgtEl>
                                          <p:spTgt spid="93"/>
                                        </p:tgtEl>
                                        <p:attrNameLst>
                                          <p:attrName>style.visibility</p:attrName>
                                        </p:attrNameLst>
                                      </p:cBhvr>
                                      <p:to>
                                        <p:strVal val="visible"/>
                                      </p:to>
                                    </p:set>
                                    <p:animEffect transition="in" filter="fade">
                                      <p:cBhvr>
                                        <p:cTn id="329" dur="500"/>
                                        <p:tgtEl>
                                          <p:spTgt spid="93"/>
                                        </p:tgtEl>
                                      </p:cBhvr>
                                    </p:animEffect>
                                  </p:childTnLst>
                                </p:cTn>
                              </p:par>
                              <p:par>
                                <p:cTn id="330" presetID="10" presetClass="entr" presetSubtype="0" fill="hold" nodeType="withEffect">
                                  <p:stCondLst>
                                    <p:cond delay="0"/>
                                  </p:stCondLst>
                                  <p:childTnLst>
                                    <p:set>
                                      <p:cBhvr>
                                        <p:cTn id="331" dur="1" fill="hold">
                                          <p:stCondLst>
                                            <p:cond delay="0"/>
                                          </p:stCondLst>
                                        </p:cTn>
                                        <p:tgtEl>
                                          <p:spTgt spid="94"/>
                                        </p:tgtEl>
                                        <p:attrNameLst>
                                          <p:attrName>style.visibility</p:attrName>
                                        </p:attrNameLst>
                                      </p:cBhvr>
                                      <p:to>
                                        <p:strVal val="visible"/>
                                      </p:to>
                                    </p:set>
                                    <p:animEffect transition="in" filter="fade">
                                      <p:cBhvr>
                                        <p:cTn id="332" dur="500"/>
                                        <p:tgtEl>
                                          <p:spTgt spid="94"/>
                                        </p:tgtEl>
                                      </p:cBhvr>
                                    </p:animEffect>
                                  </p:childTnLst>
                                </p:cTn>
                              </p:par>
                              <p:par>
                                <p:cTn id="333" presetID="10" presetClass="entr" presetSubtype="0" fill="hold" grpId="0" nodeType="withEffect">
                                  <p:stCondLst>
                                    <p:cond delay="0"/>
                                  </p:stCondLst>
                                  <p:childTnLst>
                                    <p:set>
                                      <p:cBhvr>
                                        <p:cTn id="334" dur="1" fill="hold">
                                          <p:stCondLst>
                                            <p:cond delay="0"/>
                                          </p:stCondLst>
                                        </p:cTn>
                                        <p:tgtEl>
                                          <p:spTgt spid="95"/>
                                        </p:tgtEl>
                                        <p:attrNameLst>
                                          <p:attrName>style.visibility</p:attrName>
                                        </p:attrNameLst>
                                      </p:cBhvr>
                                      <p:to>
                                        <p:strVal val="visible"/>
                                      </p:to>
                                    </p:set>
                                    <p:animEffect transition="in" filter="fade">
                                      <p:cBhvr>
                                        <p:cTn id="335" dur="500"/>
                                        <p:tgtEl>
                                          <p:spTgt spid="95"/>
                                        </p:tgtEl>
                                      </p:cBhvr>
                                    </p:animEffect>
                                  </p:childTnLst>
                                </p:cTn>
                              </p:par>
                              <p:par>
                                <p:cTn id="336" presetID="10" presetClass="entr" presetSubtype="0" fill="hold" nodeType="withEffect">
                                  <p:stCondLst>
                                    <p:cond delay="0"/>
                                  </p:stCondLst>
                                  <p:childTnLst>
                                    <p:set>
                                      <p:cBhvr>
                                        <p:cTn id="337" dur="1" fill="hold">
                                          <p:stCondLst>
                                            <p:cond delay="0"/>
                                          </p:stCondLst>
                                        </p:cTn>
                                        <p:tgtEl>
                                          <p:spTgt spid="96"/>
                                        </p:tgtEl>
                                        <p:attrNameLst>
                                          <p:attrName>style.visibility</p:attrName>
                                        </p:attrNameLst>
                                      </p:cBhvr>
                                      <p:to>
                                        <p:strVal val="visible"/>
                                      </p:to>
                                    </p:set>
                                    <p:animEffect transition="in" filter="fade">
                                      <p:cBhvr>
                                        <p:cTn id="338" dur="500"/>
                                        <p:tgtEl>
                                          <p:spTgt spid="96"/>
                                        </p:tgtEl>
                                      </p:cBhvr>
                                    </p:animEffect>
                                  </p:childTnLst>
                                </p:cTn>
                              </p:par>
                            </p:childTnLst>
                          </p:cTn>
                        </p:par>
                      </p:childTnLst>
                    </p:cTn>
                  </p:par>
                  <p:par>
                    <p:cTn id="339" fill="hold">
                      <p:stCondLst>
                        <p:cond delay="indefinite"/>
                      </p:stCondLst>
                      <p:childTnLst>
                        <p:par>
                          <p:cTn id="340" fill="hold">
                            <p:stCondLst>
                              <p:cond delay="0"/>
                            </p:stCondLst>
                            <p:childTnLst>
                              <p:par>
                                <p:cTn id="341" presetID="10" presetClass="entr" presetSubtype="0" fill="hold" grpId="1" nodeType="clickEffect">
                                  <p:stCondLst>
                                    <p:cond delay="0"/>
                                  </p:stCondLst>
                                  <p:childTnLst>
                                    <p:set>
                                      <p:cBhvr>
                                        <p:cTn id="342" dur="1" fill="hold">
                                          <p:stCondLst>
                                            <p:cond delay="0"/>
                                          </p:stCondLst>
                                        </p:cTn>
                                        <p:tgtEl>
                                          <p:spTgt spid="97"/>
                                        </p:tgtEl>
                                        <p:attrNameLst>
                                          <p:attrName>style.visibility</p:attrName>
                                        </p:attrNameLst>
                                      </p:cBhvr>
                                      <p:to>
                                        <p:strVal val="visible"/>
                                      </p:to>
                                    </p:set>
                                    <p:animEffect transition="in" filter="fade">
                                      <p:cBhvr>
                                        <p:cTn id="343" dur="500"/>
                                        <p:tgtEl>
                                          <p:spTgt spid="97"/>
                                        </p:tgtEl>
                                      </p:cBhvr>
                                    </p:animEffect>
                                  </p:childTnLst>
                                </p:cTn>
                              </p:par>
                              <p:par>
                                <p:cTn id="344" presetID="10" presetClass="entr" presetSubtype="0" fill="hold" grpId="1" nodeType="withEffect">
                                  <p:stCondLst>
                                    <p:cond delay="0"/>
                                  </p:stCondLst>
                                  <p:childTnLst>
                                    <p:set>
                                      <p:cBhvr>
                                        <p:cTn id="345" dur="1" fill="hold">
                                          <p:stCondLst>
                                            <p:cond delay="0"/>
                                          </p:stCondLst>
                                        </p:cTn>
                                        <p:tgtEl>
                                          <p:spTgt spid="98"/>
                                        </p:tgtEl>
                                        <p:attrNameLst>
                                          <p:attrName>style.visibility</p:attrName>
                                        </p:attrNameLst>
                                      </p:cBhvr>
                                      <p:to>
                                        <p:strVal val="visible"/>
                                      </p:to>
                                    </p:set>
                                    <p:animEffect transition="in" filter="fade">
                                      <p:cBhvr>
                                        <p:cTn id="346" dur="500"/>
                                        <p:tgtEl>
                                          <p:spTgt spid="98"/>
                                        </p:tgtEl>
                                      </p:cBhvr>
                                    </p:animEffect>
                                  </p:childTnLst>
                                </p:cTn>
                              </p:par>
                              <p:par>
                                <p:cTn id="347" presetID="10" presetClass="entr" presetSubtype="0" fill="hold" grpId="1" nodeType="withEffect">
                                  <p:stCondLst>
                                    <p:cond delay="0"/>
                                  </p:stCondLst>
                                  <p:childTnLst>
                                    <p:set>
                                      <p:cBhvr>
                                        <p:cTn id="348" dur="1" fill="hold">
                                          <p:stCondLst>
                                            <p:cond delay="0"/>
                                          </p:stCondLst>
                                        </p:cTn>
                                        <p:tgtEl>
                                          <p:spTgt spid="99"/>
                                        </p:tgtEl>
                                        <p:attrNameLst>
                                          <p:attrName>style.visibility</p:attrName>
                                        </p:attrNameLst>
                                      </p:cBhvr>
                                      <p:to>
                                        <p:strVal val="visible"/>
                                      </p:to>
                                    </p:set>
                                    <p:animEffect transition="in" filter="fade">
                                      <p:cBhvr>
                                        <p:cTn id="349" dur="500"/>
                                        <p:tgtEl>
                                          <p:spTgt spid="99"/>
                                        </p:tgtEl>
                                      </p:cBhvr>
                                    </p:animEffect>
                                  </p:childTnLst>
                                </p:cTn>
                              </p:par>
                              <p:par>
                                <p:cTn id="350" presetID="10" presetClass="entr" presetSubtype="0" fill="hold" grpId="1" nodeType="withEffect">
                                  <p:stCondLst>
                                    <p:cond delay="0"/>
                                  </p:stCondLst>
                                  <p:childTnLst>
                                    <p:set>
                                      <p:cBhvr>
                                        <p:cTn id="351" dur="1" fill="hold">
                                          <p:stCondLst>
                                            <p:cond delay="0"/>
                                          </p:stCondLst>
                                        </p:cTn>
                                        <p:tgtEl>
                                          <p:spTgt spid="100"/>
                                        </p:tgtEl>
                                        <p:attrNameLst>
                                          <p:attrName>style.visibility</p:attrName>
                                        </p:attrNameLst>
                                      </p:cBhvr>
                                      <p:to>
                                        <p:strVal val="visible"/>
                                      </p:to>
                                    </p:set>
                                    <p:animEffect transition="in" filter="fade">
                                      <p:cBhvr>
                                        <p:cTn id="352" dur="500"/>
                                        <p:tgtEl>
                                          <p:spTgt spid="100"/>
                                        </p:tgtEl>
                                      </p:cBhvr>
                                    </p:animEffect>
                                  </p:childTnLst>
                                </p:cTn>
                              </p:par>
                            </p:childTnLst>
                          </p:cTn>
                        </p:par>
                      </p:childTnLst>
                    </p:cTn>
                  </p:par>
                  <p:par>
                    <p:cTn id="353" fill="hold">
                      <p:stCondLst>
                        <p:cond delay="indefinite"/>
                      </p:stCondLst>
                      <p:childTnLst>
                        <p:par>
                          <p:cTn id="354" fill="hold">
                            <p:stCondLst>
                              <p:cond delay="0"/>
                            </p:stCondLst>
                            <p:childTnLst>
                              <p:par>
                                <p:cTn id="355" presetID="0" presetClass="path" presetSubtype="0" accel="50000" decel="50000" fill="hold" grpId="0" nodeType="clickEffect">
                                  <p:stCondLst>
                                    <p:cond delay="0"/>
                                  </p:stCondLst>
                                  <p:childTnLst>
                                    <p:animMotion origin="layout" path="M -3.05556E-6 -7.40741E-7 L 0.07882 0.16505 L 0.13282 0.1662 L 0.13282 0.16644 L 0.13282 0.1662 L 0.13282 0.16644 " pathEditMode="relative" rAng="0" ptsTypes="AAAAAA">
                                      <p:cBhvr>
                                        <p:cTn id="356" dur="2000" fill="hold"/>
                                        <p:tgtEl>
                                          <p:spTgt spid="97"/>
                                        </p:tgtEl>
                                        <p:attrNameLst>
                                          <p:attrName>ppt_x</p:attrName>
                                          <p:attrName>ppt_y</p:attrName>
                                        </p:attrNameLst>
                                      </p:cBhvr>
                                      <p:rCtr x="6632" y="8310"/>
                                    </p:animMotion>
                                  </p:childTnLst>
                                </p:cTn>
                              </p:par>
                              <p:par>
                                <p:cTn id="357" presetID="0" presetClass="path" presetSubtype="0" accel="50000" decel="50000" fill="hold" grpId="0" nodeType="withEffect">
                                  <p:stCondLst>
                                    <p:cond delay="0"/>
                                  </p:stCondLst>
                                  <p:childTnLst>
                                    <p:animMotion origin="layout" path="M -1.38889E-6 1.85185E-6 L 0.08768 0.05764 L 0.1309 0.05764 L 0.1309 0.05787 " pathEditMode="relative" rAng="0" ptsTypes="AAAA">
                                      <p:cBhvr>
                                        <p:cTn id="358" dur="2000" fill="hold"/>
                                        <p:tgtEl>
                                          <p:spTgt spid="98"/>
                                        </p:tgtEl>
                                        <p:attrNameLst>
                                          <p:attrName>ppt_x</p:attrName>
                                          <p:attrName>ppt_y</p:attrName>
                                        </p:attrNameLst>
                                      </p:cBhvr>
                                      <p:rCtr x="6545" y="2894"/>
                                    </p:animMotion>
                                  </p:childTnLst>
                                </p:cTn>
                              </p:par>
                              <p:par>
                                <p:cTn id="359" presetID="0" presetClass="path" presetSubtype="0" accel="50000" decel="50000" fill="hold" grpId="0" nodeType="withEffect">
                                  <p:stCondLst>
                                    <p:cond delay="0"/>
                                  </p:stCondLst>
                                  <p:childTnLst>
                                    <p:animMotion origin="layout" path="M 3.05556E-6 2.22222E-6 L 0.08698 -0.05903 L 0.12951 -0.06111 " pathEditMode="relative" rAng="0" ptsTypes="AAA">
                                      <p:cBhvr>
                                        <p:cTn id="360" dur="2000" fill="hold"/>
                                        <p:tgtEl>
                                          <p:spTgt spid="99"/>
                                        </p:tgtEl>
                                        <p:attrNameLst>
                                          <p:attrName>ppt_x</p:attrName>
                                          <p:attrName>ppt_y</p:attrName>
                                        </p:attrNameLst>
                                      </p:cBhvr>
                                      <p:rCtr x="6476" y="-3056"/>
                                    </p:animMotion>
                                  </p:childTnLst>
                                </p:cTn>
                              </p:par>
                              <p:par>
                                <p:cTn id="361" presetID="0" presetClass="path" presetSubtype="0" accel="50000" decel="50000" fill="hold" grpId="0" nodeType="withEffect">
                                  <p:stCondLst>
                                    <p:cond delay="0"/>
                                  </p:stCondLst>
                                  <p:childTnLst>
                                    <p:animMotion origin="layout" path="M 0.00035 0.00046 L 0.08056 -0.17037 L 0.13195 -0.17477 " pathEditMode="relative" rAng="0" ptsTypes="AAA">
                                      <p:cBhvr>
                                        <p:cTn id="362" dur="2000" fill="hold"/>
                                        <p:tgtEl>
                                          <p:spTgt spid="100"/>
                                        </p:tgtEl>
                                        <p:attrNameLst>
                                          <p:attrName>ppt_x</p:attrName>
                                          <p:attrName>ppt_y</p:attrName>
                                        </p:attrNameLst>
                                      </p:cBhvr>
                                      <p:rCtr x="6580" y="-8773"/>
                                    </p:animMotion>
                                  </p:childTnLst>
                                </p:cTn>
                              </p:par>
                            </p:childTnLst>
                          </p:cTn>
                        </p:par>
                        <p:par>
                          <p:cTn id="363" fill="hold">
                            <p:stCondLst>
                              <p:cond delay="2000"/>
                            </p:stCondLst>
                            <p:childTnLst>
                              <p:par>
                                <p:cTn id="364" presetID="10" presetClass="entr" presetSubtype="0" fill="hold" grpId="0" nodeType="afterEffect">
                                  <p:stCondLst>
                                    <p:cond delay="0"/>
                                  </p:stCondLst>
                                  <p:childTnLst>
                                    <p:set>
                                      <p:cBhvr>
                                        <p:cTn id="365" dur="1" fill="hold">
                                          <p:stCondLst>
                                            <p:cond delay="0"/>
                                          </p:stCondLst>
                                        </p:cTn>
                                        <p:tgtEl>
                                          <p:spTgt spid="101"/>
                                        </p:tgtEl>
                                        <p:attrNameLst>
                                          <p:attrName>style.visibility</p:attrName>
                                        </p:attrNameLst>
                                      </p:cBhvr>
                                      <p:to>
                                        <p:strVal val="visible"/>
                                      </p:to>
                                    </p:set>
                                    <p:animEffect transition="in" filter="fade">
                                      <p:cBhvr>
                                        <p:cTn id="366" dur="500"/>
                                        <p:tgtEl>
                                          <p:spTgt spid="101"/>
                                        </p:tgtEl>
                                      </p:cBhvr>
                                    </p:animEffect>
                                  </p:childTnLst>
                                </p:cTn>
                              </p:par>
                            </p:childTnLst>
                          </p:cTn>
                        </p:par>
                      </p:childTnLst>
                    </p:cTn>
                  </p:par>
                  <p:par>
                    <p:cTn id="367" fill="hold">
                      <p:stCondLst>
                        <p:cond delay="indefinite"/>
                      </p:stCondLst>
                      <p:childTnLst>
                        <p:par>
                          <p:cTn id="368" fill="hold">
                            <p:stCondLst>
                              <p:cond delay="0"/>
                            </p:stCondLst>
                            <p:childTnLst>
                              <p:par>
                                <p:cTn id="369" presetID="10" presetClass="exit" presetSubtype="0" fill="hold" grpId="1" nodeType="clickEffect">
                                  <p:stCondLst>
                                    <p:cond delay="0"/>
                                  </p:stCondLst>
                                  <p:childTnLst>
                                    <p:animEffect transition="out" filter="fade">
                                      <p:cBhvr>
                                        <p:cTn id="370" dur="500"/>
                                        <p:tgtEl>
                                          <p:spTgt spid="95"/>
                                        </p:tgtEl>
                                      </p:cBhvr>
                                    </p:animEffect>
                                    <p:set>
                                      <p:cBhvr>
                                        <p:cTn id="371" dur="1" fill="hold">
                                          <p:stCondLst>
                                            <p:cond delay="499"/>
                                          </p:stCondLst>
                                        </p:cTn>
                                        <p:tgtEl>
                                          <p:spTgt spid="95"/>
                                        </p:tgtEl>
                                        <p:attrNameLst>
                                          <p:attrName>style.visibility</p:attrName>
                                        </p:attrNameLst>
                                      </p:cBhvr>
                                      <p:to>
                                        <p:strVal val="hidden"/>
                                      </p:to>
                                    </p:set>
                                  </p:childTnLst>
                                </p:cTn>
                              </p:par>
                              <p:par>
                                <p:cTn id="372" presetID="10" presetClass="exit" presetSubtype="0" fill="hold" grpId="1" nodeType="withEffect">
                                  <p:stCondLst>
                                    <p:cond delay="0"/>
                                  </p:stCondLst>
                                  <p:childTnLst>
                                    <p:animEffect transition="out" filter="fade">
                                      <p:cBhvr>
                                        <p:cTn id="373" dur="500"/>
                                        <p:tgtEl>
                                          <p:spTgt spid="86"/>
                                        </p:tgtEl>
                                      </p:cBhvr>
                                    </p:animEffect>
                                    <p:set>
                                      <p:cBhvr>
                                        <p:cTn id="374" dur="1" fill="hold">
                                          <p:stCondLst>
                                            <p:cond delay="499"/>
                                          </p:stCondLst>
                                        </p:cTn>
                                        <p:tgtEl>
                                          <p:spTgt spid="86"/>
                                        </p:tgtEl>
                                        <p:attrNameLst>
                                          <p:attrName>style.visibility</p:attrName>
                                        </p:attrNameLst>
                                      </p:cBhvr>
                                      <p:to>
                                        <p:strVal val="hidden"/>
                                      </p:to>
                                    </p:set>
                                  </p:childTnLst>
                                </p:cTn>
                              </p:par>
                              <p:par>
                                <p:cTn id="375" presetID="10" presetClass="exit" presetSubtype="0" fill="hold" grpId="1" nodeType="withEffect">
                                  <p:stCondLst>
                                    <p:cond delay="0"/>
                                  </p:stCondLst>
                                  <p:childTnLst>
                                    <p:animEffect transition="out" filter="fade">
                                      <p:cBhvr>
                                        <p:cTn id="376" dur="500"/>
                                        <p:tgtEl>
                                          <p:spTgt spid="87"/>
                                        </p:tgtEl>
                                      </p:cBhvr>
                                    </p:animEffect>
                                    <p:set>
                                      <p:cBhvr>
                                        <p:cTn id="377" dur="1" fill="hold">
                                          <p:stCondLst>
                                            <p:cond delay="499"/>
                                          </p:stCondLst>
                                        </p:cTn>
                                        <p:tgtEl>
                                          <p:spTgt spid="87"/>
                                        </p:tgtEl>
                                        <p:attrNameLst>
                                          <p:attrName>style.visibility</p:attrName>
                                        </p:attrNameLst>
                                      </p:cBhvr>
                                      <p:to>
                                        <p:strVal val="hidden"/>
                                      </p:to>
                                    </p:set>
                                  </p:childTnLst>
                                </p:cTn>
                              </p:par>
                              <p:par>
                                <p:cTn id="378" presetID="10" presetClass="exit" presetSubtype="0" fill="hold" grpId="1" nodeType="withEffect">
                                  <p:stCondLst>
                                    <p:cond delay="0"/>
                                  </p:stCondLst>
                                  <p:childTnLst>
                                    <p:animEffect transition="out" filter="fade">
                                      <p:cBhvr>
                                        <p:cTn id="379" dur="500"/>
                                        <p:tgtEl>
                                          <p:spTgt spid="88"/>
                                        </p:tgtEl>
                                      </p:cBhvr>
                                    </p:animEffect>
                                    <p:set>
                                      <p:cBhvr>
                                        <p:cTn id="380" dur="1" fill="hold">
                                          <p:stCondLst>
                                            <p:cond delay="499"/>
                                          </p:stCondLst>
                                        </p:cTn>
                                        <p:tgtEl>
                                          <p:spTgt spid="88"/>
                                        </p:tgtEl>
                                        <p:attrNameLst>
                                          <p:attrName>style.visibility</p:attrName>
                                        </p:attrNameLst>
                                      </p:cBhvr>
                                      <p:to>
                                        <p:strVal val="hidden"/>
                                      </p:to>
                                    </p:set>
                                  </p:childTnLst>
                                </p:cTn>
                              </p:par>
                              <p:par>
                                <p:cTn id="381" presetID="10" presetClass="exit" presetSubtype="0" fill="hold" grpId="1" nodeType="withEffect">
                                  <p:stCondLst>
                                    <p:cond delay="0"/>
                                  </p:stCondLst>
                                  <p:childTnLst>
                                    <p:animEffect transition="out" filter="fade">
                                      <p:cBhvr>
                                        <p:cTn id="382" dur="500"/>
                                        <p:tgtEl>
                                          <p:spTgt spid="90"/>
                                        </p:tgtEl>
                                      </p:cBhvr>
                                    </p:animEffect>
                                    <p:set>
                                      <p:cBhvr>
                                        <p:cTn id="383" dur="1" fill="hold">
                                          <p:stCondLst>
                                            <p:cond delay="499"/>
                                          </p:stCondLst>
                                        </p:cTn>
                                        <p:tgtEl>
                                          <p:spTgt spid="90"/>
                                        </p:tgtEl>
                                        <p:attrNameLst>
                                          <p:attrName>style.visibility</p:attrName>
                                        </p:attrNameLst>
                                      </p:cBhvr>
                                      <p:to>
                                        <p:strVal val="hidden"/>
                                      </p:to>
                                    </p:set>
                                  </p:childTnLst>
                                </p:cTn>
                              </p:par>
                              <p:par>
                                <p:cTn id="384" presetID="10" presetClass="exit" presetSubtype="0" fill="hold" nodeType="withEffect">
                                  <p:stCondLst>
                                    <p:cond delay="0"/>
                                  </p:stCondLst>
                                  <p:childTnLst>
                                    <p:animEffect transition="out" filter="fade">
                                      <p:cBhvr>
                                        <p:cTn id="385" dur="500"/>
                                        <p:tgtEl>
                                          <p:spTgt spid="91"/>
                                        </p:tgtEl>
                                      </p:cBhvr>
                                    </p:animEffect>
                                    <p:set>
                                      <p:cBhvr>
                                        <p:cTn id="386" dur="1" fill="hold">
                                          <p:stCondLst>
                                            <p:cond delay="499"/>
                                          </p:stCondLst>
                                        </p:cTn>
                                        <p:tgtEl>
                                          <p:spTgt spid="91"/>
                                        </p:tgtEl>
                                        <p:attrNameLst>
                                          <p:attrName>style.visibility</p:attrName>
                                        </p:attrNameLst>
                                      </p:cBhvr>
                                      <p:to>
                                        <p:strVal val="hidden"/>
                                      </p:to>
                                    </p:set>
                                  </p:childTnLst>
                                </p:cTn>
                              </p:par>
                              <p:par>
                                <p:cTn id="387" presetID="10" presetClass="exit" presetSubtype="0" fill="hold" nodeType="withEffect">
                                  <p:stCondLst>
                                    <p:cond delay="0"/>
                                  </p:stCondLst>
                                  <p:childTnLst>
                                    <p:animEffect transition="out" filter="fade">
                                      <p:cBhvr>
                                        <p:cTn id="388" dur="500"/>
                                        <p:tgtEl>
                                          <p:spTgt spid="92"/>
                                        </p:tgtEl>
                                      </p:cBhvr>
                                    </p:animEffect>
                                    <p:set>
                                      <p:cBhvr>
                                        <p:cTn id="389" dur="1" fill="hold">
                                          <p:stCondLst>
                                            <p:cond delay="499"/>
                                          </p:stCondLst>
                                        </p:cTn>
                                        <p:tgtEl>
                                          <p:spTgt spid="92"/>
                                        </p:tgtEl>
                                        <p:attrNameLst>
                                          <p:attrName>style.visibility</p:attrName>
                                        </p:attrNameLst>
                                      </p:cBhvr>
                                      <p:to>
                                        <p:strVal val="hidden"/>
                                      </p:to>
                                    </p:set>
                                  </p:childTnLst>
                                </p:cTn>
                              </p:par>
                              <p:par>
                                <p:cTn id="390" presetID="10" presetClass="exit" presetSubtype="0" fill="hold" nodeType="withEffect">
                                  <p:stCondLst>
                                    <p:cond delay="0"/>
                                  </p:stCondLst>
                                  <p:childTnLst>
                                    <p:animEffect transition="out" filter="fade">
                                      <p:cBhvr>
                                        <p:cTn id="391" dur="500"/>
                                        <p:tgtEl>
                                          <p:spTgt spid="93"/>
                                        </p:tgtEl>
                                      </p:cBhvr>
                                    </p:animEffect>
                                    <p:set>
                                      <p:cBhvr>
                                        <p:cTn id="392" dur="1" fill="hold">
                                          <p:stCondLst>
                                            <p:cond delay="499"/>
                                          </p:stCondLst>
                                        </p:cTn>
                                        <p:tgtEl>
                                          <p:spTgt spid="93"/>
                                        </p:tgtEl>
                                        <p:attrNameLst>
                                          <p:attrName>style.visibility</p:attrName>
                                        </p:attrNameLst>
                                      </p:cBhvr>
                                      <p:to>
                                        <p:strVal val="hidden"/>
                                      </p:to>
                                    </p:set>
                                  </p:childTnLst>
                                </p:cTn>
                              </p:par>
                              <p:par>
                                <p:cTn id="393" presetID="10" presetClass="exit" presetSubtype="0" fill="hold" nodeType="withEffect">
                                  <p:stCondLst>
                                    <p:cond delay="0"/>
                                  </p:stCondLst>
                                  <p:childTnLst>
                                    <p:animEffect transition="out" filter="fade">
                                      <p:cBhvr>
                                        <p:cTn id="394" dur="500"/>
                                        <p:tgtEl>
                                          <p:spTgt spid="94"/>
                                        </p:tgtEl>
                                      </p:cBhvr>
                                    </p:animEffect>
                                    <p:set>
                                      <p:cBhvr>
                                        <p:cTn id="395" dur="1" fill="hold">
                                          <p:stCondLst>
                                            <p:cond delay="499"/>
                                          </p:stCondLst>
                                        </p:cTn>
                                        <p:tgtEl>
                                          <p:spTgt spid="94"/>
                                        </p:tgtEl>
                                        <p:attrNameLst>
                                          <p:attrName>style.visibility</p:attrName>
                                        </p:attrNameLst>
                                      </p:cBhvr>
                                      <p:to>
                                        <p:strVal val="hidden"/>
                                      </p:to>
                                    </p:set>
                                  </p:childTnLst>
                                </p:cTn>
                              </p:par>
                              <p:par>
                                <p:cTn id="396" presetID="10" presetClass="exit" presetSubtype="0" fill="hold" nodeType="withEffect">
                                  <p:stCondLst>
                                    <p:cond delay="0"/>
                                  </p:stCondLst>
                                  <p:childTnLst>
                                    <p:animEffect transition="out" filter="fade">
                                      <p:cBhvr>
                                        <p:cTn id="397" dur="500"/>
                                        <p:tgtEl>
                                          <p:spTgt spid="96"/>
                                        </p:tgtEl>
                                      </p:cBhvr>
                                    </p:animEffect>
                                    <p:set>
                                      <p:cBhvr>
                                        <p:cTn id="398" dur="1" fill="hold">
                                          <p:stCondLst>
                                            <p:cond delay="499"/>
                                          </p:stCondLst>
                                        </p:cTn>
                                        <p:tgtEl>
                                          <p:spTgt spid="96"/>
                                        </p:tgtEl>
                                        <p:attrNameLst>
                                          <p:attrName>style.visibility</p:attrName>
                                        </p:attrNameLst>
                                      </p:cBhvr>
                                      <p:to>
                                        <p:strVal val="hidden"/>
                                      </p:to>
                                    </p:set>
                                  </p:childTnLst>
                                </p:cTn>
                              </p:par>
                              <p:par>
                                <p:cTn id="399" presetID="10" presetClass="exit" presetSubtype="0" fill="hold" grpId="2" nodeType="withEffect">
                                  <p:stCondLst>
                                    <p:cond delay="0"/>
                                  </p:stCondLst>
                                  <p:childTnLst>
                                    <p:animEffect transition="out" filter="fade">
                                      <p:cBhvr>
                                        <p:cTn id="400" dur="500"/>
                                        <p:tgtEl>
                                          <p:spTgt spid="97"/>
                                        </p:tgtEl>
                                      </p:cBhvr>
                                    </p:animEffect>
                                    <p:set>
                                      <p:cBhvr>
                                        <p:cTn id="401" dur="1" fill="hold">
                                          <p:stCondLst>
                                            <p:cond delay="499"/>
                                          </p:stCondLst>
                                        </p:cTn>
                                        <p:tgtEl>
                                          <p:spTgt spid="97"/>
                                        </p:tgtEl>
                                        <p:attrNameLst>
                                          <p:attrName>style.visibility</p:attrName>
                                        </p:attrNameLst>
                                      </p:cBhvr>
                                      <p:to>
                                        <p:strVal val="hidden"/>
                                      </p:to>
                                    </p:set>
                                  </p:childTnLst>
                                </p:cTn>
                              </p:par>
                              <p:par>
                                <p:cTn id="402" presetID="10" presetClass="exit" presetSubtype="0" fill="hold" grpId="2" nodeType="withEffect">
                                  <p:stCondLst>
                                    <p:cond delay="0"/>
                                  </p:stCondLst>
                                  <p:childTnLst>
                                    <p:animEffect transition="out" filter="fade">
                                      <p:cBhvr>
                                        <p:cTn id="403" dur="500"/>
                                        <p:tgtEl>
                                          <p:spTgt spid="98"/>
                                        </p:tgtEl>
                                      </p:cBhvr>
                                    </p:animEffect>
                                    <p:set>
                                      <p:cBhvr>
                                        <p:cTn id="404" dur="1" fill="hold">
                                          <p:stCondLst>
                                            <p:cond delay="499"/>
                                          </p:stCondLst>
                                        </p:cTn>
                                        <p:tgtEl>
                                          <p:spTgt spid="98"/>
                                        </p:tgtEl>
                                        <p:attrNameLst>
                                          <p:attrName>style.visibility</p:attrName>
                                        </p:attrNameLst>
                                      </p:cBhvr>
                                      <p:to>
                                        <p:strVal val="hidden"/>
                                      </p:to>
                                    </p:set>
                                  </p:childTnLst>
                                </p:cTn>
                              </p:par>
                              <p:par>
                                <p:cTn id="405" presetID="10" presetClass="exit" presetSubtype="0" fill="hold" grpId="2" nodeType="withEffect">
                                  <p:stCondLst>
                                    <p:cond delay="0"/>
                                  </p:stCondLst>
                                  <p:childTnLst>
                                    <p:animEffect transition="out" filter="fade">
                                      <p:cBhvr>
                                        <p:cTn id="406" dur="500"/>
                                        <p:tgtEl>
                                          <p:spTgt spid="99"/>
                                        </p:tgtEl>
                                      </p:cBhvr>
                                    </p:animEffect>
                                    <p:set>
                                      <p:cBhvr>
                                        <p:cTn id="407" dur="1" fill="hold">
                                          <p:stCondLst>
                                            <p:cond delay="499"/>
                                          </p:stCondLst>
                                        </p:cTn>
                                        <p:tgtEl>
                                          <p:spTgt spid="99"/>
                                        </p:tgtEl>
                                        <p:attrNameLst>
                                          <p:attrName>style.visibility</p:attrName>
                                        </p:attrNameLst>
                                      </p:cBhvr>
                                      <p:to>
                                        <p:strVal val="hidden"/>
                                      </p:to>
                                    </p:set>
                                  </p:childTnLst>
                                </p:cTn>
                              </p:par>
                              <p:par>
                                <p:cTn id="408" presetID="10" presetClass="exit" presetSubtype="0" fill="hold" grpId="2" nodeType="withEffect">
                                  <p:stCondLst>
                                    <p:cond delay="0"/>
                                  </p:stCondLst>
                                  <p:childTnLst>
                                    <p:animEffect transition="out" filter="fade">
                                      <p:cBhvr>
                                        <p:cTn id="409" dur="500"/>
                                        <p:tgtEl>
                                          <p:spTgt spid="100"/>
                                        </p:tgtEl>
                                      </p:cBhvr>
                                    </p:animEffect>
                                    <p:set>
                                      <p:cBhvr>
                                        <p:cTn id="410" dur="1" fill="hold">
                                          <p:stCondLst>
                                            <p:cond delay="499"/>
                                          </p:stCondLst>
                                        </p:cTn>
                                        <p:tgtEl>
                                          <p:spTgt spid="100"/>
                                        </p:tgtEl>
                                        <p:attrNameLst>
                                          <p:attrName>style.visibility</p:attrName>
                                        </p:attrNameLst>
                                      </p:cBhvr>
                                      <p:to>
                                        <p:strVal val="hidden"/>
                                      </p:to>
                                    </p:set>
                                  </p:childTnLst>
                                </p:cTn>
                              </p:par>
                              <p:par>
                                <p:cTn id="411" presetID="10" presetClass="exit" presetSubtype="0" fill="hold" grpId="1" nodeType="withEffect">
                                  <p:stCondLst>
                                    <p:cond delay="0"/>
                                  </p:stCondLst>
                                  <p:childTnLst>
                                    <p:animEffect transition="out" filter="fade">
                                      <p:cBhvr>
                                        <p:cTn id="412" dur="500"/>
                                        <p:tgtEl>
                                          <p:spTgt spid="101"/>
                                        </p:tgtEl>
                                      </p:cBhvr>
                                    </p:animEffect>
                                    <p:set>
                                      <p:cBhvr>
                                        <p:cTn id="413" dur="1" fill="hold">
                                          <p:stCondLst>
                                            <p:cond delay="499"/>
                                          </p:stCondLst>
                                        </p:cTn>
                                        <p:tgtEl>
                                          <p:spTgt spid="101"/>
                                        </p:tgtEl>
                                        <p:attrNameLst>
                                          <p:attrName>style.visibility</p:attrName>
                                        </p:attrNameLst>
                                      </p:cBhvr>
                                      <p:to>
                                        <p:strVal val="hidden"/>
                                      </p:to>
                                    </p:set>
                                  </p:childTnLst>
                                </p:cTn>
                              </p:par>
                              <p:par>
                                <p:cTn id="414" presetID="10" presetClass="exit" presetSubtype="0" fill="hold" grpId="1" nodeType="withEffect">
                                  <p:stCondLst>
                                    <p:cond delay="0"/>
                                  </p:stCondLst>
                                  <p:childTnLst>
                                    <p:animEffect transition="out" filter="fade">
                                      <p:cBhvr>
                                        <p:cTn id="415" dur="500"/>
                                        <p:tgtEl>
                                          <p:spTgt spid="89"/>
                                        </p:tgtEl>
                                      </p:cBhvr>
                                    </p:animEffect>
                                    <p:set>
                                      <p:cBhvr>
                                        <p:cTn id="416" dur="1" fill="hold">
                                          <p:stCondLst>
                                            <p:cond delay="499"/>
                                          </p:stCondLst>
                                        </p:cTn>
                                        <p:tgtEl>
                                          <p:spTgt spid="89"/>
                                        </p:tgtEl>
                                        <p:attrNameLst>
                                          <p:attrName>style.visibility</p:attrName>
                                        </p:attrNameLst>
                                      </p:cBhvr>
                                      <p:to>
                                        <p:strVal val="hidden"/>
                                      </p:to>
                                    </p:set>
                                  </p:childTnLst>
                                </p:cTn>
                              </p:par>
                            </p:childTnLst>
                          </p:cTn>
                        </p:par>
                        <p:par>
                          <p:cTn id="417" fill="hold">
                            <p:stCondLst>
                              <p:cond delay="500"/>
                            </p:stCondLst>
                            <p:childTnLst>
                              <p:par>
                                <p:cTn id="418" presetID="22" presetClass="entr" presetSubtype="4" fill="hold" nodeType="afterEffect">
                                  <p:stCondLst>
                                    <p:cond delay="0"/>
                                  </p:stCondLst>
                                  <p:childTnLst>
                                    <p:set>
                                      <p:cBhvr>
                                        <p:cTn id="419" dur="1" fill="hold">
                                          <p:stCondLst>
                                            <p:cond delay="0"/>
                                          </p:stCondLst>
                                        </p:cTn>
                                        <p:tgtEl>
                                          <p:spTgt spid="5"/>
                                        </p:tgtEl>
                                        <p:attrNameLst>
                                          <p:attrName>style.visibility</p:attrName>
                                        </p:attrNameLst>
                                      </p:cBhvr>
                                      <p:to>
                                        <p:strVal val="visible"/>
                                      </p:to>
                                    </p:set>
                                    <p:animEffect transition="in" filter="wipe(down)">
                                      <p:cBhvr>
                                        <p:cTn id="420" dur="500"/>
                                        <p:tgtEl>
                                          <p:spTgt spid="5"/>
                                        </p:tgtEl>
                                      </p:cBhvr>
                                    </p:animEffect>
                                  </p:childTnLst>
                                </p:cTn>
                              </p:par>
                            </p:childTnLst>
                          </p:cTn>
                        </p:par>
                      </p:childTnLst>
                    </p:cTn>
                  </p:par>
                  <p:par>
                    <p:cTn id="421" fill="hold">
                      <p:stCondLst>
                        <p:cond delay="indefinite"/>
                      </p:stCondLst>
                      <p:childTnLst>
                        <p:par>
                          <p:cTn id="422" fill="hold">
                            <p:stCondLst>
                              <p:cond delay="0"/>
                            </p:stCondLst>
                            <p:childTnLst>
                              <p:par>
                                <p:cTn id="423" presetID="1" presetClass="exit" presetSubtype="0" fill="hold" nodeType="clickEffect">
                                  <p:stCondLst>
                                    <p:cond delay="0"/>
                                  </p:stCondLst>
                                  <p:childTnLst>
                                    <p:set>
                                      <p:cBhvr>
                                        <p:cTn id="424" dur="1" fill="hold">
                                          <p:stCondLst>
                                            <p:cond delay="0"/>
                                          </p:stCondLst>
                                        </p:cTn>
                                        <p:tgtEl>
                                          <p:spTgt spid="5"/>
                                        </p:tgtEl>
                                        <p:attrNameLst>
                                          <p:attrName>style.visibility</p:attrName>
                                        </p:attrNameLst>
                                      </p:cBhvr>
                                      <p:to>
                                        <p:strVal val="hidden"/>
                                      </p:to>
                                    </p:set>
                                  </p:childTnLst>
                                </p:cTn>
                              </p:par>
                            </p:childTnLst>
                          </p:cTn>
                        </p:par>
                        <p:par>
                          <p:cTn id="425" fill="hold">
                            <p:stCondLst>
                              <p:cond delay="0"/>
                            </p:stCondLst>
                            <p:childTnLst>
                              <p:par>
                                <p:cTn id="426" presetID="22" presetClass="entr" presetSubtype="4" fill="hold" nodeType="afterEffect">
                                  <p:stCondLst>
                                    <p:cond delay="0"/>
                                  </p:stCondLst>
                                  <p:childTnLst>
                                    <p:set>
                                      <p:cBhvr>
                                        <p:cTn id="427" dur="1" fill="hold">
                                          <p:stCondLst>
                                            <p:cond delay="0"/>
                                          </p:stCondLst>
                                        </p:cTn>
                                        <p:tgtEl>
                                          <p:spTgt spid="105"/>
                                        </p:tgtEl>
                                        <p:attrNameLst>
                                          <p:attrName>style.visibility</p:attrName>
                                        </p:attrNameLst>
                                      </p:cBhvr>
                                      <p:to>
                                        <p:strVal val="visible"/>
                                      </p:to>
                                    </p:set>
                                    <p:animEffect transition="in" filter="wipe(down)">
                                      <p:cBhvr>
                                        <p:cTn id="428"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77" grpId="0"/>
      <p:bldP spid="77" grpId="1"/>
      <p:bldP spid="78" grpId="0"/>
      <p:bldP spid="78" grpId="1"/>
      <p:bldP spid="79" grpId="0"/>
      <p:bldP spid="79" grpId="1"/>
      <p:bldP spid="82" grpId="0" animBg="1"/>
      <p:bldP spid="82" grpId="1" animBg="1"/>
      <p:bldP spid="83" grpId="0" animBg="1"/>
      <p:bldP spid="83" grpId="1" animBg="1"/>
      <p:bldP spid="84" grpId="0" animBg="1"/>
      <p:bldP spid="84" grpId="1" animBg="1"/>
      <p:bldP spid="86" grpId="0" uiExpand="1" animBg="1"/>
      <p:bldP spid="86" grpId="1" animBg="1"/>
      <p:bldP spid="87" grpId="0" uiExpand="1" animBg="1"/>
      <p:bldP spid="87" grpId="1" animBg="1"/>
      <p:bldP spid="88" grpId="0" uiExpand="1" animBg="1"/>
      <p:bldP spid="88" grpId="1" animBg="1"/>
      <p:bldP spid="89" grpId="0" uiExpand="1" animBg="1"/>
      <p:bldP spid="89" grpId="1" animBg="1"/>
      <p:bldP spid="90" grpId="0" uiExpand="1" animBg="1"/>
      <p:bldP spid="90" grpId="1" animBg="1"/>
      <p:bldP spid="95" grpId="0" uiExpand="1" animBg="1"/>
      <p:bldP spid="95" grpId="1" animBg="1"/>
      <p:bldP spid="97" grpId="0" uiExpand="1" animBg="1"/>
      <p:bldP spid="97" grpId="1" uiExpand="1" animBg="1"/>
      <p:bldP spid="97" grpId="2" animBg="1"/>
      <p:bldP spid="98" grpId="0" uiExpand="1" animBg="1"/>
      <p:bldP spid="98" grpId="1" uiExpand="1" animBg="1"/>
      <p:bldP spid="98" grpId="2" animBg="1"/>
      <p:bldP spid="99" grpId="0" uiExpand="1" animBg="1"/>
      <p:bldP spid="99" grpId="1" uiExpand="1" animBg="1"/>
      <p:bldP spid="99" grpId="2" animBg="1"/>
      <p:bldP spid="100" grpId="0" uiExpand="1" animBg="1"/>
      <p:bldP spid="100" grpId="1" uiExpand="1" animBg="1"/>
      <p:bldP spid="100" grpId="2" animBg="1"/>
      <p:bldP spid="101" grpId="0" uiExpand="1" animBg="1"/>
      <p:bldP spid="10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تعریف</a:t>
            </a:r>
            <a:r>
              <a:rPr lang="fa-IR" sz="4000" dirty="0">
                <a:latin typeface="B Nazanin" pitchFamily="2" charset="-78"/>
                <a:cs typeface="B Nazanin" pitchFamily="2" charset="-78"/>
              </a:rPr>
              <a:t> </a:t>
            </a:r>
            <a:r>
              <a:rPr lang="fa-IR" sz="4000" dirty="0">
                <a:solidFill>
                  <a:srgbClr val="002060"/>
                </a:solidFill>
                <a:latin typeface="B Nazanin" pitchFamily="2" charset="-78"/>
                <a:cs typeface="B Nazanin" pitchFamily="2" charset="-78"/>
              </a:rPr>
              <a:t>مسئله</a:t>
            </a:r>
          </a:p>
        </p:txBody>
      </p:sp>
      <p:sp>
        <p:nvSpPr>
          <p:cNvPr id="10"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a:solidFill>
                  <a:schemeClr val="tx1"/>
                </a:solidFill>
                <a:latin typeface="B Nazanin" pitchFamily="2" charset="-78"/>
                <a:cs typeface="B Nazanin" pitchFamily="2" charset="-78"/>
              </a:rPr>
              <a:t>ماه 1398</a:t>
            </a:r>
            <a:endParaRPr lang="fa-IR" sz="1400" dirty="0">
              <a:solidFill>
                <a:schemeClr val="tx1"/>
              </a:solidFill>
              <a:latin typeface="B Nazanin" pitchFamily="2" charset="-78"/>
              <a:cs typeface="B Nazanin"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latin typeface="B Nazanin" pitchFamily="2" charset="-78"/>
                <a:cs typeface="B Nazanin"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7</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pic>
        <p:nvPicPr>
          <p:cNvPr id="7" name="Picture 6">
            <a:extLst>
              <a:ext uri="{FF2B5EF4-FFF2-40B4-BE49-F238E27FC236}">
                <a16:creationId xmlns:a16="http://schemas.microsoft.com/office/drawing/2014/main" xmlns="" id="{4ACB2623-4BE4-174D-9B24-D1A63EEF2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2209169"/>
            <a:ext cx="6812171" cy="4095066"/>
          </a:xfrm>
          <a:prstGeom prst="rect">
            <a:avLst/>
          </a:prstGeom>
        </p:spPr>
      </p:pic>
      <p:sp>
        <p:nvSpPr>
          <p:cNvPr id="13" name="Freeform 12">
            <a:extLst>
              <a:ext uri="{FF2B5EF4-FFF2-40B4-BE49-F238E27FC236}">
                <a16:creationId xmlns:a16="http://schemas.microsoft.com/office/drawing/2014/main" xmlns="" id="{0D3CDBE6-B3ED-9E49-B5B8-D5B1619EC330}"/>
              </a:ext>
            </a:extLst>
          </p:cNvPr>
          <p:cNvSpPr/>
          <p:nvPr/>
        </p:nvSpPr>
        <p:spPr>
          <a:xfrm>
            <a:off x="6732240" y="4912334"/>
            <a:ext cx="1406352" cy="566821"/>
          </a:xfrm>
          <a:custGeom>
            <a:avLst/>
            <a:gdLst>
              <a:gd name="connsiteX0" fmla="*/ 57352 w 1728026"/>
              <a:gd name="connsiteY0" fmla="*/ 154254 h 566821"/>
              <a:gd name="connsiteX1" fmla="*/ 230001 w 1728026"/>
              <a:gd name="connsiteY1" fmla="*/ 13577 h 566821"/>
              <a:gd name="connsiteX2" fmla="*/ 1061274 w 1728026"/>
              <a:gd name="connsiteY2" fmla="*/ 13577 h 566821"/>
              <a:gd name="connsiteX3" fmla="*/ 1668742 w 1728026"/>
              <a:gd name="connsiteY3" fmla="*/ 39155 h 566821"/>
              <a:gd name="connsiteX4" fmla="*/ 1668742 w 1728026"/>
              <a:gd name="connsiteY4" fmla="*/ 448397 h 566821"/>
              <a:gd name="connsiteX5" fmla="*/ 1349022 w 1728026"/>
              <a:gd name="connsiteY5" fmla="*/ 557102 h 566821"/>
              <a:gd name="connsiteX6" fmla="*/ 543327 w 1728026"/>
              <a:gd name="connsiteY6" fmla="*/ 550707 h 566821"/>
              <a:gd name="connsiteX7" fmla="*/ 38169 w 1728026"/>
              <a:gd name="connsiteY7" fmla="*/ 461186 h 566821"/>
              <a:gd name="connsiteX8" fmla="*/ 57352 w 1728026"/>
              <a:gd name="connsiteY8" fmla="*/ 154254 h 56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026" h="566821">
                <a:moveTo>
                  <a:pt x="57352" y="154254"/>
                </a:moveTo>
                <a:cubicBezTo>
                  <a:pt x="89324" y="79653"/>
                  <a:pt x="62681" y="37023"/>
                  <a:pt x="230001" y="13577"/>
                </a:cubicBezTo>
                <a:cubicBezTo>
                  <a:pt x="397321" y="-9869"/>
                  <a:pt x="821484" y="9314"/>
                  <a:pt x="1061274" y="13577"/>
                </a:cubicBezTo>
                <a:cubicBezTo>
                  <a:pt x="1301064" y="17840"/>
                  <a:pt x="1567497" y="-33315"/>
                  <a:pt x="1668742" y="39155"/>
                </a:cubicBezTo>
                <a:cubicBezTo>
                  <a:pt x="1769987" y="111625"/>
                  <a:pt x="1722029" y="362073"/>
                  <a:pt x="1668742" y="448397"/>
                </a:cubicBezTo>
                <a:cubicBezTo>
                  <a:pt x="1615455" y="534721"/>
                  <a:pt x="1536591" y="540050"/>
                  <a:pt x="1349022" y="557102"/>
                </a:cubicBezTo>
                <a:cubicBezTo>
                  <a:pt x="1161453" y="574154"/>
                  <a:pt x="761803" y="566693"/>
                  <a:pt x="543327" y="550707"/>
                </a:cubicBezTo>
                <a:cubicBezTo>
                  <a:pt x="324852" y="534721"/>
                  <a:pt x="119165" y="530459"/>
                  <a:pt x="38169" y="461186"/>
                </a:cubicBezTo>
                <a:cubicBezTo>
                  <a:pt x="-42827" y="391913"/>
                  <a:pt x="25380" y="228855"/>
                  <a:pt x="57352" y="154254"/>
                </a:cubicBezTo>
                <a:close/>
              </a:path>
            </a:pathLst>
          </a:custGeom>
          <a:solidFill>
            <a:srgbClr val="FFC0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14" name="Freeform 13">
            <a:extLst>
              <a:ext uri="{FF2B5EF4-FFF2-40B4-BE49-F238E27FC236}">
                <a16:creationId xmlns:a16="http://schemas.microsoft.com/office/drawing/2014/main" xmlns="" id="{B163A559-A8CB-8042-963E-6E820387CB2A}"/>
              </a:ext>
            </a:extLst>
          </p:cNvPr>
          <p:cNvSpPr/>
          <p:nvPr/>
        </p:nvSpPr>
        <p:spPr>
          <a:xfrm>
            <a:off x="2877617" y="5364968"/>
            <a:ext cx="1406351" cy="566821"/>
          </a:xfrm>
          <a:custGeom>
            <a:avLst/>
            <a:gdLst>
              <a:gd name="connsiteX0" fmla="*/ 57352 w 1728026"/>
              <a:gd name="connsiteY0" fmla="*/ 154254 h 566821"/>
              <a:gd name="connsiteX1" fmla="*/ 230001 w 1728026"/>
              <a:gd name="connsiteY1" fmla="*/ 13577 h 566821"/>
              <a:gd name="connsiteX2" fmla="*/ 1061274 w 1728026"/>
              <a:gd name="connsiteY2" fmla="*/ 13577 h 566821"/>
              <a:gd name="connsiteX3" fmla="*/ 1668742 w 1728026"/>
              <a:gd name="connsiteY3" fmla="*/ 39155 h 566821"/>
              <a:gd name="connsiteX4" fmla="*/ 1668742 w 1728026"/>
              <a:gd name="connsiteY4" fmla="*/ 448397 h 566821"/>
              <a:gd name="connsiteX5" fmla="*/ 1349022 w 1728026"/>
              <a:gd name="connsiteY5" fmla="*/ 557102 h 566821"/>
              <a:gd name="connsiteX6" fmla="*/ 543327 w 1728026"/>
              <a:gd name="connsiteY6" fmla="*/ 550707 h 566821"/>
              <a:gd name="connsiteX7" fmla="*/ 38169 w 1728026"/>
              <a:gd name="connsiteY7" fmla="*/ 461186 h 566821"/>
              <a:gd name="connsiteX8" fmla="*/ 57352 w 1728026"/>
              <a:gd name="connsiteY8" fmla="*/ 154254 h 56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026" h="566821">
                <a:moveTo>
                  <a:pt x="57352" y="154254"/>
                </a:moveTo>
                <a:cubicBezTo>
                  <a:pt x="89324" y="79653"/>
                  <a:pt x="62681" y="37023"/>
                  <a:pt x="230001" y="13577"/>
                </a:cubicBezTo>
                <a:cubicBezTo>
                  <a:pt x="397321" y="-9869"/>
                  <a:pt x="821484" y="9314"/>
                  <a:pt x="1061274" y="13577"/>
                </a:cubicBezTo>
                <a:cubicBezTo>
                  <a:pt x="1301064" y="17840"/>
                  <a:pt x="1567497" y="-33315"/>
                  <a:pt x="1668742" y="39155"/>
                </a:cubicBezTo>
                <a:cubicBezTo>
                  <a:pt x="1769987" y="111625"/>
                  <a:pt x="1722029" y="362073"/>
                  <a:pt x="1668742" y="448397"/>
                </a:cubicBezTo>
                <a:cubicBezTo>
                  <a:pt x="1615455" y="534721"/>
                  <a:pt x="1536591" y="540050"/>
                  <a:pt x="1349022" y="557102"/>
                </a:cubicBezTo>
                <a:cubicBezTo>
                  <a:pt x="1161453" y="574154"/>
                  <a:pt x="761803" y="566693"/>
                  <a:pt x="543327" y="550707"/>
                </a:cubicBezTo>
                <a:cubicBezTo>
                  <a:pt x="324852" y="534721"/>
                  <a:pt x="119165" y="530459"/>
                  <a:pt x="38169" y="461186"/>
                </a:cubicBezTo>
                <a:cubicBezTo>
                  <a:pt x="-42827" y="391913"/>
                  <a:pt x="25380" y="228855"/>
                  <a:pt x="57352" y="154254"/>
                </a:cubicBezTo>
                <a:close/>
              </a:path>
            </a:pathLst>
          </a:custGeom>
          <a:solidFill>
            <a:srgbClr val="FFC0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15" name="Freeform 14">
            <a:extLst>
              <a:ext uri="{FF2B5EF4-FFF2-40B4-BE49-F238E27FC236}">
                <a16:creationId xmlns:a16="http://schemas.microsoft.com/office/drawing/2014/main" xmlns="" id="{7ADD42FB-C5DD-524F-A6E4-9A77E7764786}"/>
              </a:ext>
            </a:extLst>
          </p:cNvPr>
          <p:cNvSpPr/>
          <p:nvPr/>
        </p:nvSpPr>
        <p:spPr>
          <a:xfrm>
            <a:off x="1259632" y="4529524"/>
            <a:ext cx="1224136" cy="852126"/>
          </a:xfrm>
          <a:custGeom>
            <a:avLst/>
            <a:gdLst>
              <a:gd name="connsiteX0" fmla="*/ 57352 w 1728026"/>
              <a:gd name="connsiteY0" fmla="*/ 154254 h 566821"/>
              <a:gd name="connsiteX1" fmla="*/ 230001 w 1728026"/>
              <a:gd name="connsiteY1" fmla="*/ 13577 h 566821"/>
              <a:gd name="connsiteX2" fmla="*/ 1061274 w 1728026"/>
              <a:gd name="connsiteY2" fmla="*/ 13577 h 566821"/>
              <a:gd name="connsiteX3" fmla="*/ 1668742 w 1728026"/>
              <a:gd name="connsiteY3" fmla="*/ 39155 h 566821"/>
              <a:gd name="connsiteX4" fmla="*/ 1668742 w 1728026"/>
              <a:gd name="connsiteY4" fmla="*/ 448397 h 566821"/>
              <a:gd name="connsiteX5" fmla="*/ 1349022 w 1728026"/>
              <a:gd name="connsiteY5" fmla="*/ 557102 h 566821"/>
              <a:gd name="connsiteX6" fmla="*/ 543327 w 1728026"/>
              <a:gd name="connsiteY6" fmla="*/ 550707 h 566821"/>
              <a:gd name="connsiteX7" fmla="*/ 38169 w 1728026"/>
              <a:gd name="connsiteY7" fmla="*/ 461186 h 566821"/>
              <a:gd name="connsiteX8" fmla="*/ 57352 w 1728026"/>
              <a:gd name="connsiteY8" fmla="*/ 154254 h 56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026" h="566821">
                <a:moveTo>
                  <a:pt x="57352" y="154254"/>
                </a:moveTo>
                <a:cubicBezTo>
                  <a:pt x="89324" y="79653"/>
                  <a:pt x="62681" y="37023"/>
                  <a:pt x="230001" y="13577"/>
                </a:cubicBezTo>
                <a:cubicBezTo>
                  <a:pt x="397321" y="-9869"/>
                  <a:pt x="821484" y="9314"/>
                  <a:pt x="1061274" y="13577"/>
                </a:cubicBezTo>
                <a:cubicBezTo>
                  <a:pt x="1301064" y="17840"/>
                  <a:pt x="1567497" y="-33315"/>
                  <a:pt x="1668742" y="39155"/>
                </a:cubicBezTo>
                <a:cubicBezTo>
                  <a:pt x="1769987" y="111625"/>
                  <a:pt x="1722029" y="362073"/>
                  <a:pt x="1668742" y="448397"/>
                </a:cubicBezTo>
                <a:cubicBezTo>
                  <a:pt x="1615455" y="534721"/>
                  <a:pt x="1536591" y="540050"/>
                  <a:pt x="1349022" y="557102"/>
                </a:cubicBezTo>
                <a:cubicBezTo>
                  <a:pt x="1161453" y="574154"/>
                  <a:pt x="761803" y="566693"/>
                  <a:pt x="543327" y="550707"/>
                </a:cubicBezTo>
                <a:cubicBezTo>
                  <a:pt x="324852" y="534721"/>
                  <a:pt x="119165" y="530459"/>
                  <a:pt x="38169" y="461186"/>
                </a:cubicBezTo>
                <a:cubicBezTo>
                  <a:pt x="-42827" y="391913"/>
                  <a:pt x="25380" y="228855"/>
                  <a:pt x="57352" y="154254"/>
                </a:cubicBezTo>
                <a:close/>
              </a:path>
            </a:pathLst>
          </a:custGeom>
          <a:solidFill>
            <a:srgbClr val="7030A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16" name="Freeform 15">
            <a:extLst>
              <a:ext uri="{FF2B5EF4-FFF2-40B4-BE49-F238E27FC236}">
                <a16:creationId xmlns:a16="http://schemas.microsoft.com/office/drawing/2014/main" xmlns="" id="{089127A3-DDD6-EE46-B958-D7207A55D4DD}"/>
              </a:ext>
            </a:extLst>
          </p:cNvPr>
          <p:cNvSpPr/>
          <p:nvPr/>
        </p:nvSpPr>
        <p:spPr>
          <a:xfrm>
            <a:off x="4630919" y="5704222"/>
            <a:ext cx="1525257" cy="566821"/>
          </a:xfrm>
          <a:custGeom>
            <a:avLst/>
            <a:gdLst>
              <a:gd name="connsiteX0" fmla="*/ 57352 w 1728026"/>
              <a:gd name="connsiteY0" fmla="*/ 154254 h 566821"/>
              <a:gd name="connsiteX1" fmla="*/ 230001 w 1728026"/>
              <a:gd name="connsiteY1" fmla="*/ 13577 h 566821"/>
              <a:gd name="connsiteX2" fmla="*/ 1061274 w 1728026"/>
              <a:gd name="connsiteY2" fmla="*/ 13577 h 566821"/>
              <a:gd name="connsiteX3" fmla="*/ 1668742 w 1728026"/>
              <a:gd name="connsiteY3" fmla="*/ 39155 h 566821"/>
              <a:gd name="connsiteX4" fmla="*/ 1668742 w 1728026"/>
              <a:gd name="connsiteY4" fmla="*/ 448397 h 566821"/>
              <a:gd name="connsiteX5" fmla="*/ 1349022 w 1728026"/>
              <a:gd name="connsiteY5" fmla="*/ 557102 h 566821"/>
              <a:gd name="connsiteX6" fmla="*/ 543327 w 1728026"/>
              <a:gd name="connsiteY6" fmla="*/ 550707 h 566821"/>
              <a:gd name="connsiteX7" fmla="*/ 38169 w 1728026"/>
              <a:gd name="connsiteY7" fmla="*/ 461186 h 566821"/>
              <a:gd name="connsiteX8" fmla="*/ 57352 w 1728026"/>
              <a:gd name="connsiteY8" fmla="*/ 154254 h 56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026" h="566821">
                <a:moveTo>
                  <a:pt x="57352" y="154254"/>
                </a:moveTo>
                <a:cubicBezTo>
                  <a:pt x="89324" y="79653"/>
                  <a:pt x="62681" y="37023"/>
                  <a:pt x="230001" y="13577"/>
                </a:cubicBezTo>
                <a:cubicBezTo>
                  <a:pt x="397321" y="-9869"/>
                  <a:pt x="821484" y="9314"/>
                  <a:pt x="1061274" y="13577"/>
                </a:cubicBezTo>
                <a:cubicBezTo>
                  <a:pt x="1301064" y="17840"/>
                  <a:pt x="1567497" y="-33315"/>
                  <a:pt x="1668742" y="39155"/>
                </a:cubicBezTo>
                <a:cubicBezTo>
                  <a:pt x="1769987" y="111625"/>
                  <a:pt x="1722029" y="362073"/>
                  <a:pt x="1668742" y="448397"/>
                </a:cubicBezTo>
                <a:cubicBezTo>
                  <a:pt x="1615455" y="534721"/>
                  <a:pt x="1536591" y="540050"/>
                  <a:pt x="1349022" y="557102"/>
                </a:cubicBezTo>
                <a:cubicBezTo>
                  <a:pt x="1161453" y="574154"/>
                  <a:pt x="761803" y="566693"/>
                  <a:pt x="543327" y="550707"/>
                </a:cubicBezTo>
                <a:cubicBezTo>
                  <a:pt x="324852" y="534721"/>
                  <a:pt x="119165" y="530459"/>
                  <a:pt x="38169" y="461186"/>
                </a:cubicBezTo>
                <a:cubicBezTo>
                  <a:pt x="-42827" y="391913"/>
                  <a:pt x="25380" y="228855"/>
                  <a:pt x="57352" y="154254"/>
                </a:cubicBezTo>
                <a:close/>
              </a:path>
            </a:pathLst>
          </a:custGeom>
          <a:solidFill>
            <a:srgbClr val="7030A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19" name="Freeform 18">
            <a:extLst>
              <a:ext uri="{FF2B5EF4-FFF2-40B4-BE49-F238E27FC236}">
                <a16:creationId xmlns:a16="http://schemas.microsoft.com/office/drawing/2014/main" xmlns="" id="{F9B938A7-338A-BC40-864B-3BDB09522186}"/>
              </a:ext>
            </a:extLst>
          </p:cNvPr>
          <p:cNvSpPr/>
          <p:nvPr/>
        </p:nvSpPr>
        <p:spPr>
          <a:xfrm>
            <a:off x="1541895" y="2785155"/>
            <a:ext cx="4242529" cy="2933474"/>
          </a:xfrm>
          <a:custGeom>
            <a:avLst/>
            <a:gdLst>
              <a:gd name="connsiteX0" fmla="*/ 0 w 4242529"/>
              <a:gd name="connsiteY0" fmla="*/ 1801359 h 2933474"/>
              <a:gd name="connsiteX1" fmla="*/ 2061028 w 4242529"/>
              <a:gd name="connsiteY1" fmla="*/ 1588 h 2933474"/>
              <a:gd name="connsiteX2" fmla="*/ 3947886 w 4242529"/>
              <a:gd name="connsiteY2" fmla="*/ 1511074 h 2933474"/>
              <a:gd name="connsiteX3" fmla="*/ 4209143 w 4242529"/>
              <a:gd name="connsiteY3" fmla="*/ 2933474 h 2933474"/>
            </a:gdLst>
            <a:ahLst/>
            <a:cxnLst>
              <a:cxn ang="0">
                <a:pos x="connsiteX0" y="connsiteY0"/>
              </a:cxn>
              <a:cxn ang="0">
                <a:pos x="connsiteX1" y="connsiteY1"/>
              </a:cxn>
              <a:cxn ang="0">
                <a:pos x="connsiteX2" y="connsiteY2"/>
              </a:cxn>
              <a:cxn ang="0">
                <a:pos x="connsiteX3" y="connsiteY3"/>
              </a:cxn>
            </a:cxnLst>
            <a:rect l="l" t="t" r="r" b="b"/>
            <a:pathLst>
              <a:path w="4242529" h="2933474">
                <a:moveTo>
                  <a:pt x="0" y="1801359"/>
                </a:moveTo>
                <a:cubicBezTo>
                  <a:pt x="701523" y="925664"/>
                  <a:pt x="1403047" y="49969"/>
                  <a:pt x="2061028" y="1588"/>
                </a:cubicBezTo>
                <a:cubicBezTo>
                  <a:pt x="2719009" y="-46793"/>
                  <a:pt x="3589867" y="1022426"/>
                  <a:pt x="3947886" y="1511074"/>
                </a:cubicBezTo>
                <a:cubicBezTo>
                  <a:pt x="4305905" y="1999722"/>
                  <a:pt x="4257524" y="2466598"/>
                  <a:pt x="4209143" y="2933474"/>
                </a:cubicBezTo>
              </a:path>
            </a:pathLst>
          </a:custGeom>
          <a:ln w="57150" cap="flat" cmpd="sng" algn="ctr">
            <a:solidFill>
              <a:srgbClr val="7030A0"/>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marL="0" algn="ctr" defTabSz="914400" rtl="0" eaLnBrk="1" latinLnBrk="0" hangingPunct="1"/>
            <a:endParaRPr lang="en-US"/>
          </a:p>
        </p:txBody>
      </p:sp>
      <p:sp>
        <p:nvSpPr>
          <p:cNvPr id="22" name="Freeform 21">
            <a:extLst>
              <a:ext uri="{FF2B5EF4-FFF2-40B4-BE49-F238E27FC236}">
                <a16:creationId xmlns:a16="http://schemas.microsoft.com/office/drawing/2014/main" xmlns="" id="{D7087362-7D55-6E4F-A7EE-C398EDE11031}"/>
              </a:ext>
            </a:extLst>
          </p:cNvPr>
          <p:cNvSpPr/>
          <p:nvPr/>
        </p:nvSpPr>
        <p:spPr>
          <a:xfrm>
            <a:off x="2920319" y="2568595"/>
            <a:ext cx="4754067" cy="2787176"/>
          </a:xfrm>
          <a:custGeom>
            <a:avLst/>
            <a:gdLst>
              <a:gd name="connsiteX0" fmla="*/ 755176 w 4754067"/>
              <a:gd name="connsiteY0" fmla="*/ 2787176 h 2787176"/>
              <a:gd name="connsiteX1" fmla="*/ 740662 w 4754067"/>
              <a:gd name="connsiteY1" fmla="*/ 1829234 h 2787176"/>
              <a:gd name="connsiteX2" fmla="*/ 433 w 4754067"/>
              <a:gd name="connsiteY2" fmla="*/ 885805 h 2787176"/>
              <a:gd name="connsiteX3" fmla="*/ 856776 w 4754067"/>
              <a:gd name="connsiteY3" fmla="*/ 434 h 2787176"/>
              <a:gd name="connsiteX4" fmla="*/ 3904776 w 4754067"/>
              <a:gd name="connsiteY4" fmla="*/ 784205 h 2787176"/>
              <a:gd name="connsiteX5" fmla="*/ 4659519 w 4754067"/>
              <a:gd name="connsiteY5" fmla="*/ 1916319 h 2787176"/>
              <a:gd name="connsiteX6" fmla="*/ 4717576 w 4754067"/>
              <a:gd name="connsiteY6" fmla="*/ 2438834 h 278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4067" h="2787176">
                <a:moveTo>
                  <a:pt x="755176" y="2787176"/>
                </a:moveTo>
                <a:cubicBezTo>
                  <a:pt x="810814" y="2466652"/>
                  <a:pt x="866453" y="2146129"/>
                  <a:pt x="740662" y="1829234"/>
                </a:cubicBezTo>
                <a:cubicBezTo>
                  <a:pt x="614871" y="1512339"/>
                  <a:pt x="-18919" y="1190605"/>
                  <a:pt x="433" y="885805"/>
                </a:cubicBezTo>
                <a:cubicBezTo>
                  <a:pt x="19785" y="581005"/>
                  <a:pt x="206052" y="17367"/>
                  <a:pt x="856776" y="434"/>
                </a:cubicBezTo>
                <a:cubicBezTo>
                  <a:pt x="1507500" y="-16499"/>
                  <a:pt x="3270986" y="464891"/>
                  <a:pt x="3904776" y="784205"/>
                </a:cubicBezTo>
                <a:cubicBezTo>
                  <a:pt x="4538566" y="1103519"/>
                  <a:pt x="4524052" y="1640547"/>
                  <a:pt x="4659519" y="1916319"/>
                </a:cubicBezTo>
                <a:cubicBezTo>
                  <a:pt x="4794986" y="2192090"/>
                  <a:pt x="4756281" y="2315462"/>
                  <a:pt x="4717576" y="2438834"/>
                </a:cubicBezTo>
              </a:path>
            </a:pathLst>
          </a:custGeom>
          <a:noFill/>
          <a:ln w="57150">
            <a:solidFill>
              <a:srgbClr val="FFC000"/>
            </a:solidFill>
            <a:prstDash val="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3" name="Content Placeholder 2"/>
          <p:cNvSpPr>
            <a:spLocks noGrp="1"/>
          </p:cNvSpPr>
          <p:nvPr>
            <p:ph idx="1"/>
          </p:nvPr>
        </p:nvSpPr>
        <p:spPr>
          <a:xfrm>
            <a:off x="457200" y="1600200"/>
            <a:ext cx="8229600" cy="4525963"/>
          </a:xfrm>
        </p:spPr>
        <p:txBody>
          <a:bodyPr vert="horz" lIns="91440" tIns="45720" rIns="91440" bIns="45720" rtlCol="1">
            <a:normAutofit/>
          </a:bodyPr>
          <a:lstStyle/>
          <a:p>
            <a:pPr>
              <a:buClr>
                <a:srgbClr val="FF0000"/>
              </a:buClr>
            </a:pPr>
            <a:r>
              <a:rPr lang="en-US" sz="2400" dirty="0">
                <a:latin typeface="Times New Roman" panose="02020603050405020304" pitchFamily="18" charset="0"/>
                <a:cs typeface="Times New Roman" panose="02020603050405020304" pitchFamily="18" charset="0"/>
              </a:rPr>
              <a:t>Over-subscription</a:t>
            </a:r>
            <a:r>
              <a:rPr lang="fa-IR" sz="2400" dirty="0">
                <a:latin typeface="Times New Roman" panose="02020603050405020304" pitchFamily="18" charset="0"/>
                <a:cs typeface="Times New Roman" panose="02020603050405020304" pitchFamily="18" charset="0"/>
              </a:rPr>
              <a:t> و </a:t>
            </a:r>
            <a:r>
              <a:rPr lang="fa-IR" sz="2400" dirty="0">
                <a:latin typeface="B Nazanin" pitchFamily="2" charset="-78"/>
                <a:cs typeface="B Nazanin" pitchFamily="2" charset="-78"/>
              </a:rPr>
              <a:t>عدم وجود بهینگی در مصرف منابع فیزیکی</a:t>
            </a:r>
            <a:endParaRPr lang="en-US" sz="2400" dirty="0">
              <a:latin typeface="B Nazanin" pitchFamily="2" charset="-78"/>
              <a:cs typeface="B Nazanin" pitchFamily="2" charset="-78"/>
            </a:endParaRPr>
          </a:p>
          <a:p>
            <a:pPr lvl="1">
              <a:buClr>
                <a:srgbClr val="FF0000"/>
              </a:buClr>
            </a:pPr>
            <a:r>
              <a:rPr lang="fa-IR" sz="2000" dirty="0">
                <a:latin typeface="B Nazanin" pitchFamily="2" charset="-78"/>
                <a:cs typeface="B Nazanin" pitchFamily="2" charset="-78"/>
              </a:rPr>
              <a:t>عدم استفاده ۱۰۰٪ از منابع فیزیکی </a:t>
            </a:r>
          </a:p>
          <a:p>
            <a:pPr lvl="1">
              <a:buClr>
                <a:srgbClr val="FF0000"/>
              </a:buClr>
            </a:pPr>
            <a:r>
              <a:rPr lang="fa-IR" sz="2000" dirty="0">
                <a:latin typeface="B Nazanin" pitchFamily="2" charset="-78"/>
                <a:cs typeface="B Nazanin" pitchFamily="2" charset="-78"/>
              </a:rPr>
              <a:t>اشتراک منابع شبکه که باعث افزایش احتمال تخطی از </a:t>
            </a:r>
            <a:r>
              <a:rPr lang="en-US" sz="2000" dirty="0">
                <a:latin typeface="Times New Roman" panose="02020603050405020304" pitchFamily="18" charset="0"/>
                <a:cs typeface="Times New Roman" panose="02020603050405020304" pitchFamily="18" charset="0"/>
              </a:rPr>
              <a:t>SLA</a:t>
            </a:r>
            <a:endParaRPr lang="fa-IR" sz="2000" dirty="0">
              <a:latin typeface="B Nazanin" pitchFamily="2" charset="-78"/>
              <a:cs typeface="+mj-cs"/>
            </a:endParaRPr>
          </a:p>
          <a:p>
            <a:pPr marL="0" indent="0">
              <a:buClr>
                <a:srgbClr val="FF0000"/>
              </a:buClr>
              <a:buNone/>
            </a:pPr>
            <a:endParaRPr lang="fa-IR" sz="2400" dirty="0">
              <a:cs typeface="B Koodak" pitchFamily="2" charset="-78"/>
            </a:endParaRPr>
          </a:p>
        </p:txBody>
      </p:sp>
    </p:spTree>
    <p:extLst>
      <p:ext uri="{BB962C8B-B14F-4D97-AF65-F5344CB8AC3E}">
        <p14:creationId xmlns:p14="http://schemas.microsoft.com/office/powerpoint/2010/main" val="8511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500"/>
                                        <p:tgtEl>
                                          <p:spTgt spid="19"/>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1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nodeType="clickEffect">
                                  <p:stCondLst>
                                    <p:cond delay="0"/>
                                  </p:stCondLst>
                                  <p:childTnLst>
                                    <p:animEffect transition="out" filter="wipe(down)">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par>
                                <p:cTn id="48" presetID="22" presetClass="exit" presetSubtype="4" fill="hold" grpId="1" nodeType="withEffect">
                                  <p:stCondLst>
                                    <p:cond delay="0"/>
                                  </p:stCondLst>
                                  <p:childTnLst>
                                    <p:animEffect transition="out" filter="wipe(down)">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par>
                                <p:cTn id="51" presetID="22" presetClass="exit" presetSubtype="4" fill="hold" grpId="1" nodeType="withEffect">
                                  <p:stCondLst>
                                    <p:cond delay="0"/>
                                  </p:stCondLst>
                                  <p:childTnLst>
                                    <p:animEffect transition="out" filter="wipe(down)">
                                      <p:cBhvr>
                                        <p:cTn id="52" dur="500"/>
                                        <p:tgtEl>
                                          <p:spTgt spid="14"/>
                                        </p:tgtEl>
                                      </p:cBhvr>
                                    </p:animEffect>
                                    <p:set>
                                      <p:cBhvr>
                                        <p:cTn id="53" dur="1" fill="hold">
                                          <p:stCondLst>
                                            <p:cond delay="499"/>
                                          </p:stCondLst>
                                        </p:cTn>
                                        <p:tgtEl>
                                          <p:spTgt spid="14"/>
                                        </p:tgtEl>
                                        <p:attrNameLst>
                                          <p:attrName>style.visibility</p:attrName>
                                        </p:attrNameLst>
                                      </p:cBhvr>
                                      <p:to>
                                        <p:strVal val="hidden"/>
                                      </p:to>
                                    </p:set>
                                  </p:childTnLst>
                                </p:cTn>
                              </p:par>
                              <p:par>
                                <p:cTn id="54" presetID="22" presetClass="exit" presetSubtype="4" fill="hold" grpId="1" nodeType="withEffect">
                                  <p:stCondLst>
                                    <p:cond delay="0"/>
                                  </p:stCondLst>
                                  <p:childTnLst>
                                    <p:animEffect transition="out" filter="wipe(down)">
                                      <p:cBhvr>
                                        <p:cTn id="55" dur="500"/>
                                        <p:tgtEl>
                                          <p:spTgt spid="15"/>
                                        </p:tgtEl>
                                      </p:cBhvr>
                                    </p:animEffect>
                                    <p:set>
                                      <p:cBhvr>
                                        <p:cTn id="56" dur="1" fill="hold">
                                          <p:stCondLst>
                                            <p:cond delay="499"/>
                                          </p:stCondLst>
                                        </p:cTn>
                                        <p:tgtEl>
                                          <p:spTgt spid="15"/>
                                        </p:tgtEl>
                                        <p:attrNameLst>
                                          <p:attrName>style.visibility</p:attrName>
                                        </p:attrNameLst>
                                      </p:cBhvr>
                                      <p:to>
                                        <p:strVal val="hidden"/>
                                      </p:to>
                                    </p:set>
                                  </p:childTnLst>
                                </p:cTn>
                              </p:par>
                              <p:par>
                                <p:cTn id="57" presetID="22" presetClass="exit" presetSubtype="4" fill="hold" grpId="1" nodeType="withEffect">
                                  <p:stCondLst>
                                    <p:cond delay="0"/>
                                  </p:stCondLst>
                                  <p:childTnLst>
                                    <p:animEffect transition="out" filter="wipe(down)">
                                      <p:cBhvr>
                                        <p:cTn id="58" dur="500"/>
                                        <p:tgtEl>
                                          <p:spTgt spid="16"/>
                                        </p:tgtEl>
                                      </p:cBhvr>
                                    </p:animEffect>
                                    <p:set>
                                      <p:cBhvr>
                                        <p:cTn id="59" dur="1" fill="hold">
                                          <p:stCondLst>
                                            <p:cond delay="499"/>
                                          </p:stCondLst>
                                        </p:cTn>
                                        <p:tgtEl>
                                          <p:spTgt spid="16"/>
                                        </p:tgtEl>
                                        <p:attrNameLst>
                                          <p:attrName>style.visibility</p:attrName>
                                        </p:attrNameLst>
                                      </p:cBhvr>
                                      <p:to>
                                        <p:strVal val="hidden"/>
                                      </p:to>
                                    </p:set>
                                  </p:childTnLst>
                                </p:cTn>
                              </p:par>
                              <p:par>
                                <p:cTn id="60" presetID="22" presetClass="exit" presetSubtype="4" fill="hold" grpId="1" nodeType="withEffect">
                                  <p:stCondLst>
                                    <p:cond delay="0"/>
                                  </p:stCondLst>
                                  <p:childTnLst>
                                    <p:animEffect transition="out" filter="wipe(down)">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par>
                                <p:cTn id="63" presetID="22" presetClass="exit" presetSubtype="4" fill="hold" grpId="1" nodeType="withEffect">
                                  <p:stCondLst>
                                    <p:cond delay="0"/>
                                  </p:stCondLst>
                                  <p:childTnLst>
                                    <p:animEffect transition="out" filter="wipe(down)">
                                      <p:cBhvr>
                                        <p:cTn id="64" dur="500"/>
                                        <p:tgtEl>
                                          <p:spTgt spid="22"/>
                                        </p:tgtEl>
                                      </p:cBhvr>
                                    </p:animEffect>
                                    <p:set>
                                      <p:cBhvr>
                                        <p:cTn id="65"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9" grpId="0" animBg="1"/>
      <p:bldP spid="19" grpId="1" animBg="1"/>
      <p:bldP spid="22" grpId="0" animBg="1"/>
      <p:bldP spid="22" grpId="1" animBg="1"/>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274638"/>
            <a:ext cx="7283152" cy="1143000"/>
          </a:xfrm>
        </p:spPr>
        <p:txBody>
          <a:bodyPr vert="horz" lIns="91440" tIns="45720" rIns="91440" bIns="45720" rtlCol="1" anchor="ctr">
            <a:noAutofit/>
          </a:bodyPr>
          <a:lstStyle/>
          <a:p>
            <a:pPr marL="571500" indent="-571500" algn="r">
              <a:buClr>
                <a:srgbClr val="FF0000"/>
              </a:buClr>
              <a:buFont typeface="Courier New" pitchFamily="49" charset="0"/>
              <a:buChar char="o"/>
            </a:pPr>
            <a:r>
              <a:rPr lang="fa-IR" sz="4000" dirty="0">
                <a:solidFill>
                  <a:srgbClr val="002060"/>
                </a:solidFill>
                <a:latin typeface="B Nazanin" pitchFamily="2" charset="-78"/>
                <a:cs typeface="B Nazanin" pitchFamily="2" charset="-78"/>
              </a:rPr>
              <a:t>پژوهش های پیشین</a:t>
            </a:r>
          </a:p>
        </p:txBody>
      </p:sp>
      <p:sp>
        <p:nvSpPr>
          <p:cNvPr id="3" name="Content Placeholder 2"/>
          <p:cNvSpPr>
            <a:spLocks noGrp="1"/>
          </p:cNvSpPr>
          <p:nvPr>
            <p:ph idx="1"/>
          </p:nvPr>
        </p:nvSpPr>
        <p:spPr>
          <a:xfrm>
            <a:off x="457200" y="1124744"/>
            <a:ext cx="8229600" cy="4525963"/>
          </a:xfrm>
        </p:spPr>
        <p:txBody>
          <a:bodyPr>
            <a:normAutofit/>
          </a:bodyPr>
          <a:lstStyle/>
          <a:p>
            <a:pPr marL="0" indent="0" algn="ctr">
              <a:buNone/>
            </a:pPr>
            <a:r>
              <a:rPr lang="en-US" sz="2400" dirty="0">
                <a:latin typeface="Times New Roman" panose="02020603050405020304" pitchFamily="18" charset="0"/>
                <a:cs typeface="Times New Roman" panose="02020603050405020304" pitchFamily="18" charset="0"/>
              </a:rPr>
              <a:t>Communication-Aware Container Placement</a:t>
            </a:r>
          </a:p>
          <a:p>
            <a:pPr marL="0" indent="0" algn="ctr">
              <a:buNone/>
            </a:pPr>
            <a:r>
              <a:rPr lang="en-US" sz="2400" dirty="0">
                <a:latin typeface="Times New Roman" panose="02020603050405020304" pitchFamily="18" charset="0"/>
                <a:cs typeface="Times New Roman" panose="02020603050405020304" pitchFamily="18" charset="0"/>
              </a:rPr>
              <a:t>and Reassignment in Large-Scale Internet</a:t>
            </a:r>
          </a:p>
          <a:p>
            <a:pPr marL="0" indent="0" algn="ctr">
              <a:buNone/>
            </a:pPr>
            <a:r>
              <a:rPr lang="en-US" sz="2400" dirty="0">
                <a:latin typeface="Times New Roman" panose="02020603050405020304" pitchFamily="18" charset="0"/>
                <a:cs typeface="Times New Roman" panose="02020603050405020304" pitchFamily="18" charset="0"/>
              </a:rPr>
              <a:t>Data </a:t>
            </a:r>
            <a:r>
              <a:rPr lang="en-US" sz="2400" dirty="0" smtClean="0">
                <a:latin typeface="Times New Roman" panose="02020603050405020304" pitchFamily="18" charset="0"/>
                <a:cs typeface="Times New Roman" panose="02020603050405020304" pitchFamily="18" charset="0"/>
              </a:rPr>
              <a:t>Centers</a:t>
            </a:r>
          </a:p>
          <a:p>
            <a:pPr marL="0" indent="0" algn="ctr">
              <a:buNone/>
            </a:pPr>
            <a:r>
              <a:rPr lang="de-DE" sz="1800" dirty="0">
                <a:latin typeface="Times New Roman" panose="02020603050405020304" pitchFamily="18" charset="0"/>
                <a:cs typeface="Times New Roman" panose="02020603050405020304" pitchFamily="18" charset="0"/>
              </a:rPr>
              <a:t>Lv, L., Zhang, Y., Li, Y., Xu, K., Wang, D., Wang, W., Li, M., Cao, X. and Liang, Q., </a:t>
            </a:r>
            <a:r>
              <a:rPr lang="de-DE" sz="1800" dirty="0" smtClean="0">
                <a:latin typeface="Times New Roman" panose="02020603050405020304" pitchFamily="18" charset="0"/>
                <a:cs typeface="Times New Roman" panose="02020603050405020304" pitchFamily="18" charset="0"/>
              </a:rPr>
              <a:t>2019</a:t>
            </a:r>
          </a:p>
          <a:p>
            <a:pPr marL="0" indent="0" algn="ctr">
              <a:buNone/>
            </a:pPr>
            <a:endParaRPr lang="de-DE" sz="1800" dirty="0">
              <a:latin typeface="Times New Roman" panose="02020603050405020304" pitchFamily="18" charset="0"/>
              <a:cs typeface="Times New Roman" panose="02020603050405020304" pitchFamily="18" charset="0"/>
            </a:endParaRPr>
          </a:p>
          <a:p>
            <a:pPr marL="0" indent="0" algn="ctr">
              <a:buNone/>
            </a:pPr>
            <a:r>
              <a:rPr lang="en-US" sz="2400" dirty="0">
                <a:latin typeface="Times New Roman" panose="02020603050405020304" pitchFamily="18" charset="0"/>
                <a:cs typeface="Times New Roman" panose="02020603050405020304" pitchFamily="18" charset="0"/>
              </a:rPr>
              <a:t>Residual Capacity‑Aware Virtual Machine Assignment</a:t>
            </a:r>
          </a:p>
          <a:p>
            <a:pPr marL="0" indent="0" algn="ctr">
              <a:buNone/>
            </a:pPr>
            <a:r>
              <a:rPr lang="en-US" sz="2400" dirty="0">
                <a:latin typeface="Times New Roman" panose="02020603050405020304" pitchFamily="18" charset="0"/>
                <a:cs typeface="Times New Roman" panose="02020603050405020304" pitchFamily="18" charset="0"/>
              </a:rPr>
              <a:t>for Reducing Network Loads in Multi‑tenant Data Center</a:t>
            </a:r>
          </a:p>
          <a:p>
            <a:pPr marL="0" indent="0" algn="ctr">
              <a:buNone/>
            </a:pPr>
            <a:r>
              <a:rPr lang="en-US" sz="2400" dirty="0" smtClean="0">
                <a:latin typeface="Times New Roman" panose="02020603050405020304" pitchFamily="18" charset="0"/>
                <a:cs typeface="Times New Roman" panose="02020603050405020304" pitchFamily="18" charset="0"/>
              </a:rPr>
              <a:t>Networks</a:t>
            </a:r>
          </a:p>
          <a:p>
            <a:pPr marL="0" indent="0" algn="ctr">
              <a:buNone/>
            </a:pPr>
            <a:r>
              <a:rPr lang="en-US" sz="1800" dirty="0">
                <a:latin typeface="Times New Roman" panose="02020603050405020304" pitchFamily="18" charset="0"/>
                <a:cs typeface="Times New Roman" panose="02020603050405020304" pitchFamily="18" charset="0"/>
              </a:rPr>
              <a:t>T.Kimura, T. Suzuki, K. Hirata, M. Muraguchi., Feb 2019</a:t>
            </a:r>
          </a:p>
        </p:txBody>
      </p:sp>
      <p:sp>
        <p:nvSpPr>
          <p:cNvPr id="10"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a:solidFill>
                  <a:schemeClr val="tx1"/>
                </a:solidFill>
                <a:latin typeface="B Nazanin" pitchFamily="2" charset="-78"/>
                <a:cs typeface="B Nazanin" pitchFamily="2" charset="-78"/>
              </a:rPr>
              <a:t>ماه 1398</a:t>
            </a:r>
            <a:endParaRPr lang="fa-IR" sz="1400" dirty="0">
              <a:solidFill>
                <a:schemeClr val="tx1"/>
              </a:solidFill>
              <a:latin typeface="B Nazanin" pitchFamily="2" charset="-78"/>
              <a:cs typeface="B Nazanin"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latin typeface="B Nazanin" pitchFamily="2" charset="-78"/>
                <a:cs typeface="B Nazanin" pitchFamily="2" charset="-78"/>
              </a:rPr>
              <a:t>بنیامین اسلامی</a:t>
            </a:r>
          </a:p>
        </p:txBody>
      </p:sp>
      <p:sp>
        <p:nvSpPr>
          <p:cNvPr id="8" name="Rounded Rectangle 7"/>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8</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spTree>
    <p:extLst>
      <p:ext uri="{BB962C8B-B14F-4D97-AF65-F5344CB8AC3E}">
        <p14:creationId xmlns:p14="http://schemas.microsoft.com/office/powerpoint/2010/main" val="2131062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پژوهش های پیشین</a:t>
            </a:r>
          </a:p>
        </p:txBody>
      </p:sp>
      <p:sp>
        <p:nvSpPr>
          <p:cNvPr id="3" name="Content Placeholder 2"/>
          <p:cNvSpPr>
            <a:spLocks noGrp="1"/>
          </p:cNvSpPr>
          <p:nvPr>
            <p:ph idx="1"/>
          </p:nvPr>
        </p:nvSpPr>
        <p:spPr/>
        <p:txBody>
          <a:bodyPr vert="horz" lIns="91440" tIns="45720" rIns="91440" bIns="45720" rtlCol="1">
            <a:normAutofit/>
          </a:bodyPr>
          <a:lstStyle/>
          <a:p>
            <a:pPr algn="l" rtl="0">
              <a:buClr>
                <a:srgbClr val="FF0000"/>
              </a:buClr>
            </a:pPr>
            <a:endParaRPr lang="fa-IR" sz="2800" dirty="0">
              <a:cs typeface="B Koodak" pitchFamily="2" charset="-78"/>
            </a:endParaRPr>
          </a:p>
        </p:txBody>
      </p:sp>
      <p:sp>
        <p:nvSpPr>
          <p:cNvPr id="10"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err="1">
                <a:solidFill>
                  <a:schemeClr val="tx1"/>
                </a:solidFill>
                <a:cs typeface="B Nazanin" panose="00000400000000000000" pitchFamily="2" charset="-78"/>
              </a:rPr>
              <a:t>ماه</a:t>
            </a:r>
            <a:r>
              <a:rPr lang="en-US" sz="1400" dirty="0">
                <a:solidFill>
                  <a:schemeClr val="tx1"/>
                </a:solidFill>
                <a:cs typeface="B Nazanin" panose="00000400000000000000" pitchFamily="2" charset="-78"/>
              </a:rPr>
              <a:t> </a:t>
            </a:r>
            <a:r>
              <a:rPr lang="fa-IR" sz="1400" dirty="0" smtClean="0">
                <a:solidFill>
                  <a:schemeClr val="tx1"/>
                </a:solidFill>
                <a:cs typeface="B Nazanin" panose="00000400000000000000" pitchFamily="2" charset="-78"/>
              </a:rPr>
              <a:t>1398</a:t>
            </a:r>
            <a:endParaRPr lang="fa-IR" sz="1400" dirty="0">
              <a:solidFill>
                <a:schemeClr val="tx1"/>
              </a:solidFill>
              <a:cs typeface="B Nazanin" panose="00000400000000000000"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cs typeface="B Nazanin" panose="00000400000000000000"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9</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pic>
        <p:nvPicPr>
          <p:cNvPr id="4" name="Picture 3"/>
          <p:cNvPicPr>
            <a:picLocks noChangeAspect="1"/>
          </p:cNvPicPr>
          <p:nvPr/>
        </p:nvPicPr>
        <p:blipFill>
          <a:blip r:embed="rId3"/>
          <a:stretch>
            <a:fillRect/>
          </a:stretch>
        </p:blipFill>
        <p:spPr>
          <a:xfrm>
            <a:off x="6717621" y="1600200"/>
            <a:ext cx="1969179" cy="762066"/>
          </a:xfrm>
          <a:prstGeom prst="rect">
            <a:avLst/>
          </a:prstGeom>
        </p:spPr>
      </p:pic>
    </p:spTree>
    <p:extLst>
      <p:ext uri="{BB962C8B-B14F-4D97-AF65-F5344CB8AC3E}">
        <p14:creationId xmlns:p14="http://schemas.microsoft.com/office/powerpoint/2010/main" val="1322926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2770</TotalTime>
  <Words>1343</Words>
  <Application>Microsoft Office PowerPoint</Application>
  <PresentationFormat>On-screen Show (4:3)</PresentationFormat>
  <Paragraphs>216</Paragraphs>
  <Slides>20</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B Koodak</vt:lpstr>
      <vt:lpstr>B Nazanin</vt:lpstr>
      <vt:lpstr>Calibri</vt:lpstr>
      <vt:lpstr>Cambria Math</vt:lpstr>
      <vt:lpstr>Courier New</vt:lpstr>
      <vt:lpstr>Times New Roman</vt:lpstr>
      <vt:lpstr>Office Theme</vt:lpstr>
      <vt:lpstr>موضوع : بهبود الگوی ترافیکی شبکه داخلی دیتاسنتر  با رویکرد محلیت ماشین های مجازی  در کاربرد های زنجیره سرویس ها</vt:lpstr>
      <vt:lpstr>فهرست</vt:lpstr>
      <vt:lpstr>مقدمه</vt:lpstr>
      <vt:lpstr>تعریف مسئله</vt:lpstr>
      <vt:lpstr>تعریف مسئله</vt:lpstr>
      <vt:lpstr>تعریف مسئله</vt:lpstr>
      <vt:lpstr>تعریف مسئله</vt:lpstr>
      <vt:lpstr>پژوهش های پیشین</vt:lpstr>
      <vt:lpstr>پژوهش های پیشین</vt:lpstr>
      <vt:lpstr>پژوهش های پیشین</vt:lpstr>
      <vt:lpstr>راه حل پیشنهادی</vt:lpstr>
      <vt:lpstr>راه حل پیشنهادی</vt:lpstr>
      <vt:lpstr>پیاده سازی</vt:lpstr>
      <vt:lpstr>پیاده سازی</vt:lpstr>
      <vt:lpstr>پیاده سازی</vt:lpstr>
      <vt:lpstr>پیاده سازی</vt:lpstr>
      <vt:lpstr>ارزیابی و نتایج </vt:lpstr>
      <vt:lpstr>ارزیابی و نتایج </vt:lpstr>
      <vt:lpstr>نتیجه گیری</vt:lpstr>
      <vt:lpstr>منابع</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dc:creator>
  <cp:lastModifiedBy>ben eslami</cp:lastModifiedBy>
  <cp:revision>126</cp:revision>
  <dcterms:created xsi:type="dcterms:W3CDTF">2013-10-12T09:25:19Z</dcterms:created>
  <dcterms:modified xsi:type="dcterms:W3CDTF">2008-12-31T22:00:30Z</dcterms:modified>
</cp:coreProperties>
</file>